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8" r:id="rId4"/>
    <p:sldId id="260" r:id="rId5"/>
    <p:sldId id="261" r:id="rId6"/>
    <p:sldId id="262" r:id="rId7"/>
    <p:sldId id="265" r:id="rId8"/>
    <p:sldId id="266" r:id="rId9"/>
    <p:sldId id="264" r:id="rId10"/>
    <p:sldId id="263" r:id="rId11"/>
    <p:sldId id="267" r:id="rId12"/>
    <p:sldId id="268" r:id="rId13"/>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diagrams/_rels/data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image" Target="../media/image21.jpeg"/><Relationship Id="rId6" Type="http://schemas.openxmlformats.org/officeDocument/2006/relationships/image" Target="../media/image71.jpeg"/><Relationship Id="rId5" Type="http://schemas.openxmlformats.org/officeDocument/2006/relationships/image" Target="../media/image61.jpeg"/><Relationship Id="rId4" Type="http://schemas.openxmlformats.org/officeDocument/2006/relationships/image" Target="../media/image5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91.jpeg"/><Relationship Id="rId1" Type="http://schemas.openxmlformats.org/officeDocument/2006/relationships/image" Target="../media/image81.jpeg"/><Relationship Id="rId5" Type="http://schemas.openxmlformats.org/officeDocument/2006/relationships/image" Target="../media/image121.jpeg"/><Relationship Id="rId4" Type="http://schemas.openxmlformats.org/officeDocument/2006/relationships/image" Target="../media/image1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B3750B-F859-4504-B7B4-B68106027E94}"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02FE065F-6270-4D3E-B9DD-D1EC5FA302D2}">
      <dgm:prSet phldrT="[Текст]"/>
      <dgm:spPr>
        <a:solidFill>
          <a:schemeClr val="accent3">
            <a:lumMod val="75000"/>
          </a:schemeClr>
        </a:solidFill>
      </dgm:spPr>
      <dgm:t>
        <a:bodyPr/>
        <a:lstStyle/>
        <a:p>
          <a:r>
            <a:rPr lang="ru-RU" dirty="0">
              <a:latin typeface="Times New Roman" pitchFamily="18" charset="0"/>
              <a:cs typeface="Times New Roman" pitchFamily="18" charset="0"/>
            </a:rPr>
            <a:t>Жилищно-коммунальное хозяйство</a:t>
          </a:r>
        </a:p>
      </dgm:t>
    </dgm:pt>
    <dgm:pt modelId="{57165DDA-F76C-43D2-A318-6228785386AF}" type="parTrans" cxnId="{B50EFA81-57C7-4054-AF96-C8DE7D92D2AB}">
      <dgm:prSet/>
      <dgm:spPr/>
      <dgm:t>
        <a:bodyPr/>
        <a:lstStyle/>
        <a:p>
          <a:endParaRPr lang="ru-RU"/>
        </a:p>
      </dgm:t>
    </dgm:pt>
    <dgm:pt modelId="{F17C410E-7853-42B7-A281-325C91765CAF}" type="sibTrans" cxnId="{B50EFA81-57C7-4054-AF96-C8DE7D92D2AB}">
      <dgm:prSet/>
      <dgm:spPr/>
      <dgm:t>
        <a:bodyPr/>
        <a:lstStyle/>
        <a:p>
          <a:endParaRPr lang="ru-RU"/>
        </a:p>
      </dgm:t>
    </dgm:pt>
    <dgm:pt modelId="{0203243B-5F6A-4305-A19E-46ECF1155AFE}">
      <dgm:prSet phldrT="[Текст]"/>
      <dgm:spPr>
        <a:solidFill>
          <a:schemeClr val="accent3">
            <a:lumMod val="75000"/>
          </a:schemeClr>
        </a:solidFill>
      </dgm:spPr>
      <dgm:t>
        <a:bodyPr/>
        <a:lstStyle/>
        <a:p>
          <a:r>
            <a:rPr lang="ru-RU" dirty="0">
              <a:latin typeface="Times New Roman" pitchFamily="18" charset="0"/>
              <a:cs typeface="Times New Roman" pitchFamily="18" charset="0"/>
            </a:rPr>
            <a:t>Благоустройство и уборка улиц</a:t>
          </a:r>
        </a:p>
      </dgm:t>
    </dgm:pt>
    <dgm:pt modelId="{32A4B19A-E5DF-469D-9BB8-74EA5E6460AC}" type="parTrans" cxnId="{2147667C-A584-4176-BBED-C84D1A11B8B5}">
      <dgm:prSet/>
      <dgm:spPr/>
      <dgm:t>
        <a:bodyPr/>
        <a:lstStyle/>
        <a:p>
          <a:endParaRPr lang="ru-RU"/>
        </a:p>
      </dgm:t>
    </dgm:pt>
    <dgm:pt modelId="{871561DA-A647-4D9B-9D4E-A4C84F3917AB}" type="sibTrans" cxnId="{2147667C-A584-4176-BBED-C84D1A11B8B5}">
      <dgm:prSet/>
      <dgm:spPr/>
      <dgm:t>
        <a:bodyPr/>
        <a:lstStyle/>
        <a:p>
          <a:endParaRPr lang="ru-RU"/>
        </a:p>
      </dgm:t>
    </dgm:pt>
    <dgm:pt modelId="{68785434-2636-4C3B-9A50-0922656CCAFC}">
      <dgm:prSet phldrT="[Текст]"/>
      <dgm:spPr>
        <a:solidFill>
          <a:schemeClr val="accent3">
            <a:lumMod val="75000"/>
          </a:schemeClr>
        </a:solidFill>
      </dgm:spPr>
      <dgm:t>
        <a:bodyPr/>
        <a:lstStyle/>
        <a:p>
          <a:r>
            <a:rPr lang="ru-RU" dirty="0">
              <a:latin typeface="Times New Roman" pitchFamily="18" charset="0"/>
              <a:cs typeface="Times New Roman" pitchFamily="18" charset="0"/>
            </a:rPr>
            <a:t>Строительство</a:t>
          </a:r>
        </a:p>
      </dgm:t>
    </dgm:pt>
    <dgm:pt modelId="{3F1A9372-AA16-46C5-9395-2E43C545FC28}" type="parTrans" cxnId="{ED1DC1D7-305C-4CDE-81DB-05D03FDB3592}">
      <dgm:prSet/>
      <dgm:spPr/>
      <dgm:t>
        <a:bodyPr/>
        <a:lstStyle/>
        <a:p>
          <a:endParaRPr lang="ru-RU"/>
        </a:p>
      </dgm:t>
    </dgm:pt>
    <dgm:pt modelId="{79B4A030-7271-4BED-A830-8DC7F754FEE4}" type="sibTrans" cxnId="{ED1DC1D7-305C-4CDE-81DB-05D03FDB3592}">
      <dgm:prSet/>
      <dgm:spPr/>
      <dgm:t>
        <a:bodyPr/>
        <a:lstStyle/>
        <a:p>
          <a:endParaRPr lang="ru-RU"/>
        </a:p>
      </dgm:t>
    </dgm:pt>
    <dgm:pt modelId="{999C2BE0-3A9A-4AEB-A40C-CB6BDC55FC11}">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твердых бытовых отходов</a:t>
          </a:r>
        </a:p>
      </dgm:t>
    </dgm:pt>
    <dgm:pt modelId="{29E7C14D-FDBA-47FD-B962-71953F2D125D}" type="parTrans" cxnId="{6F4723DC-DB97-4331-A2E1-3FBA9CC0751C}">
      <dgm:prSet/>
      <dgm:spPr/>
      <dgm:t>
        <a:bodyPr/>
        <a:lstStyle/>
        <a:p>
          <a:endParaRPr lang="ru-RU"/>
        </a:p>
      </dgm:t>
    </dgm:pt>
    <dgm:pt modelId="{DFE59005-B70C-4A0D-9334-2577AFCF5EA7}" type="sibTrans" cxnId="{6F4723DC-DB97-4331-A2E1-3FBA9CC0751C}">
      <dgm:prSet/>
      <dgm:spPr/>
      <dgm:t>
        <a:bodyPr/>
        <a:lstStyle/>
        <a:p>
          <a:endParaRPr lang="ru-RU"/>
        </a:p>
      </dgm:t>
    </dgm:pt>
    <dgm:pt modelId="{4E38EC23-7E72-46E7-952A-2AEBA356BB93}">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Промышленное производство</a:t>
          </a:r>
        </a:p>
      </dgm:t>
    </dgm:pt>
    <dgm:pt modelId="{AFCF21BC-8956-4DC2-80E1-565CAA565EEE}" type="parTrans" cxnId="{68518CC6-190B-4348-8F0C-8BD4E21D696A}">
      <dgm:prSet/>
      <dgm:spPr/>
      <dgm:t>
        <a:bodyPr/>
        <a:lstStyle/>
        <a:p>
          <a:endParaRPr lang="ru-RU"/>
        </a:p>
      </dgm:t>
    </dgm:pt>
    <dgm:pt modelId="{7C2E561E-212B-4220-82E7-FA3365F4F57F}" type="sibTrans" cxnId="{68518CC6-190B-4348-8F0C-8BD4E21D696A}">
      <dgm:prSet/>
      <dgm:spPr/>
      <dgm:t>
        <a:bodyPr/>
        <a:lstStyle/>
        <a:p>
          <a:endParaRPr lang="ru-RU"/>
        </a:p>
      </dgm:t>
    </dgm:pt>
    <dgm:pt modelId="{9343D552-EF55-4C98-A684-88E4DDE95BA0}">
      <dgm:prSet phldrT="[Текст]"/>
      <dgm:spPr>
        <a:solidFill>
          <a:schemeClr val="accent3">
            <a:lumMod val="75000"/>
          </a:schemeClr>
        </a:solidFill>
      </dgm:spPr>
      <dgm:t>
        <a:bodyPr/>
        <a:lstStyle/>
        <a:p>
          <a:r>
            <a:rPr lang="ru-RU" dirty="0">
              <a:latin typeface="Times New Roman" pitchFamily="18" charset="0"/>
              <a:cs typeface="Times New Roman" pitchFamily="18" charset="0"/>
            </a:rPr>
            <a:t>Сельское хозяйство</a:t>
          </a:r>
        </a:p>
      </dgm:t>
    </dgm:pt>
    <dgm:pt modelId="{582607D8-39C0-458C-80A8-F6F77D2F7436}" type="sibTrans" cxnId="{87CEAFAC-2BAA-4B83-9DB4-EF5B4511EEA2}">
      <dgm:prSet/>
      <dgm:spPr/>
      <dgm:t>
        <a:bodyPr/>
        <a:lstStyle/>
        <a:p>
          <a:endParaRPr lang="ru-RU"/>
        </a:p>
      </dgm:t>
    </dgm:pt>
    <dgm:pt modelId="{CB71702A-4B1C-4077-A96F-6C37BFFEF65A}" type="parTrans" cxnId="{87CEAFAC-2BAA-4B83-9DB4-EF5B4511EEA2}">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t>
        <a:bodyPr/>
        <a:lstStyle/>
        <a:p>
          <a:endParaRPr lang="ru-RU"/>
        </a:p>
      </dgm:t>
    </dgm:pt>
    <dgm:pt modelId="{5C2DA99C-122B-4A78-874A-6286643C338F}" type="pres">
      <dgm:prSet presAssocID="{02FE065F-6270-4D3E-B9DD-D1EC5FA302D2}" presName="composite" presStyleCnt="0"/>
      <dgm:spPr/>
    </dgm:pt>
    <dgm:pt modelId="{94E5D18F-5427-46AF-B245-C3834FDAFE2C}" type="pres">
      <dgm:prSet presAssocID="{02FE065F-6270-4D3E-B9DD-D1EC5FA302D2}" presName="imgShp" presStyleLbl="fgImgPlace1" presStyleIdx="0" presStyleCnt="6" custScaleX="151209" custScaleY="132663"/>
      <dgm:spPr>
        <a:blipFill rotWithShape="0">
          <a:blip xmlns:r="http://schemas.openxmlformats.org/officeDocument/2006/relationships" r:embed="rId1"/>
          <a:stretch>
            <a:fillRect/>
          </a:stretch>
        </a:blipFill>
      </dgm:spPr>
    </dgm:pt>
    <dgm:pt modelId="{03CD0533-520A-45AA-9F67-3E77433B8181}" type="pres">
      <dgm:prSet presAssocID="{02FE065F-6270-4D3E-B9DD-D1EC5FA302D2}" presName="txShp" presStyleLbl="node1" presStyleIdx="0" presStyleCnt="6">
        <dgm:presLayoutVars>
          <dgm:bulletEnabled val="1"/>
        </dgm:presLayoutVars>
      </dgm:prSet>
      <dgm:spPr/>
      <dgm:t>
        <a:bodyPr/>
        <a:lstStyle/>
        <a:p>
          <a:endParaRPr lang="ru-RU"/>
        </a:p>
      </dgm:t>
    </dgm:pt>
    <dgm:pt modelId="{542C2200-2B21-44C8-805B-473BD8095E49}" type="pres">
      <dgm:prSet presAssocID="{F17C410E-7853-42B7-A281-325C91765CAF}" presName="spacing" presStyleCnt="0"/>
      <dgm:spPr/>
    </dgm:pt>
    <dgm:pt modelId="{9088F188-2D06-48E0-B189-CEFFA03D8BBA}" type="pres">
      <dgm:prSet presAssocID="{0203243B-5F6A-4305-A19E-46ECF1155AFE}" presName="composite" presStyleCnt="0"/>
      <dgm:spPr/>
    </dgm:pt>
    <dgm:pt modelId="{85A4FB40-BBC2-477A-8E84-523E4981C30A}" type="pres">
      <dgm:prSet presAssocID="{0203243B-5F6A-4305-A19E-46ECF1155AFE}" presName="imgShp" presStyleLbl="fgImgPlace1" presStyleIdx="1" presStyleCnt="6" custScaleX="134340" custScaleY="129604"/>
      <dgm:spPr>
        <a:blipFill rotWithShape="0">
          <a:blip xmlns:r="http://schemas.openxmlformats.org/officeDocument/2006/relationships" r:embed="rId2"/>
          <a:stretch>
            <a:fillRect/>
          </a:stretch>
        </a:blipFill>
      </dgm:spPr>
    </dgm:pt>
    <dgm:pt modelId="{27B231E3-8544-4962-8B50-F58B8F7CF2C9}" type="pres">
      <dgm:prSet presAssocID="{0203243B-5F6A-4305-A19E-46ECF1155AFE}" presName="txShp" presStyleLbl="node1" presStyleIdx="1" presStyleCnt="6" custLinFactNeighborX="-436" custLinFactNeighborY="3596">
        <dgm:presLayoutVars>
          <dgm:bulletEnabled val="1"/>
        </dgm:presLayoutVars>
      </dgm:prSet>
      <dgm:spPr/>
      <dgm:t>
        <a:bodyPr/>
        <a:lstStyle/>
        <a:p>
          <a:endParaRPr lang="ru-RU"/>
        </a:p>
      </dgm:t>
    </dgm:pt>
    <dgm:pt modelId="{9C445A3F-E920-4B53-90EE-735C8327372B}" type="pres">
      <dgm:prSet presAssocID="{871561DA-A647-4D9B-9D4E-A4C84F3917AB}" presName="spacing" presStyleCnt="0"/>
      <dgm:spPr/>
    </dgm:pt>
    <dgm:pt modelId="{4586D7A1-5DDF-4CB0-B709-66ED2DD0C695}" type="pres">
      <dgm:prSet presAssocID="{68785434-2636-4C3B-9A50-0922656CCAFC}" presName="composite" presStyleCnt="0"/>
      <dgm:spPr/>
    </dgm:pt>
    <dgm:pt modelId="{0F2944A9-3D8C-4FB4-BC99-DACC80D84704}" type="pres">
      <dgm:prSet presAssocID="{68785434-2636-4C3B-9A50-0922656CCAFC}" presName="imgShp" presStyleLbl="fgImgPlace1" presStyleIdx="2" presStyleCnt="6" custScaleX="142096" custScaleY="130790"/>
      <dgm:spPr>
        <a:blipFill rotWithShape="0">
          <a:blip xmlns:r="http://schemas.openxmlformats.org/officeDocument/2006/relationships" r:embed="rId3"/>
          <a:stretch>
            <a:fillRect/>
          </a:stretch>
        </a:blipFill>
      </dgm:spPr>
    </dgm:pt>
    <dgm:pt modelId="{3F96C45C-0A43-4BBC-86BC-0CF96694ECB9}" type="pres">
      <dgm:prSet presAssocID="{68785434-2636-4C3B-9A50-0922656CCAFC}" presName="txShp" presStyleLbl="node1" presStyleIdx="2" presStyleCnt="6" custLinFactNeighborX="-256" custLinFactNeighborY="2747">
        <dgm:presLayoutVars>
          <dgm:bulletEnabled val="1"/>
        </dgm:presLayoutVars>
      </dgm:prSet>
      <dgm:spPr/>
      <dgm:t>
        <a:bodyPr/>
        <a:lstStyle/>
        <a:p>
          <a:endParaRPr lang="ru-RU"/>
        </a:p>
      </dgm:t>
    </dgm:pt>
    <dgm:pt modelId="{CF7178E7-90D1-433A-9C9E-85D9FD88F3D2}" type="pres">
      <dgm:prSet presAssocID="{79B4A030-7271-4BED-A830-8DC7F754FEE4}" presName="spacing" presStyleCnt="0"/>
      <dgm:spPr/>
    </dgm:pt>
    <dgm:pt modelId="{4EA035B3-24D1-4550-9923-9128BC8009FB}" type="pres">
      <dgm:prSet presAssocID="{999C2BE0-3A9A-4AEB-A40C-CB6BDC55FC11}" presName="composite" presStyleCnt="0"/>
      <dgm:spPr/>
    </dgm:pt>
    <dgm:pt modelId="{0F342D81-F449-4642-9DF6-8E307ED29EBB}" type="pres">
      <dgm:prSet presAssocID="{999C2BE0-3A9A-4AEB-A40C-CB6BDC55FC11}" presName="imgShp" presStyleLbl="fgImgPlace1" presStyleIdx="3" presStyleCnt="6" custScaleX="148881" custScaleY="154226"/>
      <dgm:spPr>
        <a:blipFill rotWithShape="0">
          <a:blip xmlns:r="http://schemas.openxmlformats.org/officeDocument/2006/relationships" r:embed="rId4"/>
          <a:stretch>
            <a:fillRect/>
          </a:stretch>
        </a:blipFill>
      </dgm:spPr>
    </dgm:pt>
    <dgm:pt modelId="{CB890C5E-9053-4DDF-B349-42003D9E5746}" type="pres">
      <dgm:prSet presAssocID="{999C2BE0-3A9A-4AEB-A40C-CB6BDC55FC11}" presName="txShp" presStyleLbl="node1" presStyleIdx="3" presStyleCnt="6" custLinFactNeighborX="265" custLinFactNeighborY="2225">
        <dgm:presLayoutVars>
          <dgm:bulletEnabled val="1"/>
        </dgm:presLayoutVars>
      </dgm:prSet>
      <dgm:spPr/>
      <dgm:t>
        <a:bodyPr/>
        <a:lstStyle/>
        <a:p>
          <a:endParaRPr lang="ru-RU"/>
        </a:p>
      </dgm:t>
    </dgm:pt>
    <dgm:pt modelId="{4345188F-501D-40D1-8EE7-2DB0B91D9F0F}" type="pres">
      <dgm:prSet presAssocID="{DFE59005-B70C-4A0D-9334-2577AFCF5EA7}" presName="spacing" presStyleCnt="0"/>
      <dgm:spPr/>
    </dgm:pt>
    <dgm:pt modelId="{2EFBFD45-D0F4-4B0A-98F8-7512E7E047DE}" type="pres">
      <dgm:prSet presAssocID="{4E38EC23-7E72-46E7-952A-2AEBA356BB93}" presName="composite" presStyleCnt="0"/>
      <dgm:spPr/>
    </dgm:pt>
    <dgm:pt modelId="{C2D9503E-96FA-4DBB-ABED-64DBB66F1407}" type="pres">
      <dgm:prSet presAssocID="{4E38EC23-7E72-46E7-952A-2AEBA356BB93}" presName="imgShp" presStyleLbl="fgImgPlace1" presStyleIdx="4" presStyleCnt="6" custScaleX="132107" custScaleY="134574"/>
      <dgm:spPr>
        <a:blipFill rotWithShape="0">
          <a:blip xmlns:r="http://schemas.openxmlformats.org/officeDocument/2006/relationships" r:embed="rId5"/>
          <a:stretch>
            <a:fillRect/>
          </a:stretch>
        </a:blipFill>
      </dgm:spPr>
    </dgm:pt>
    <dgm:pt modelId="{7B46B45D-3CFB-4775-A212-D701CD42A0A1}" type="pres">
      <dgm:prSet presAssocID="{4E38EC23-7E72-46E7-952A-2AEBA356BB93}" presName="txShp" presStyleLbl="node1" presStyleIdx="4" presStyleCnt="6" custLinFactNeighborX="671" custLinFactNeighborY="-2735">
        <dgm:presLayoutVars>
          <dgm:bulletEnabled val="1"/>
        </dgm:presLayoutVars>
      </dgm:prSet>
      <dgm:spPr/>
      <dgm:t>
        <a:bodyPr/>
        <a:lstStyle/>
        <a:p>
          <a:endParaRPr lang="ru-RU"/>
        </a:p>
      </dgm:t>
    </dgm:pt>
    <dgm:pt modelId="{812A4B06-65C2-4B72-8AA0-751DDAF936C8}" type="pres">
      <dgm:prSet presAssocID="{7C2E561E-212B-4220-82E7-FA3365F4F57F}" presName="spacing" presStyleCnt="0"/>
      <dgm:spPr/>
    </dgm:pt>
    <dgm:pt modelId="{64A31984-CAD8-44F3-B644-BBD8995E163D}" type="pres">
      <dgm:prSet presAssocID="{9343D552-EF55-4C98-A684-88E4DDE95BA0}" presName="composite" presStyleCnt="0"/>
      <dgm:spPr/>
    </dgm:pt>
    <dgm:pt modelId="{367EB90D-D5A8-4D34-8FD4-F220FCF0544E}" type="pres">
      <dgm:prSet presAssocID="{9343D552-EF55-4C98-A684-88E4DDE95BA0}" presName="imgShp" presStyleLbl="fgImgPlace1" presStyleIdx="5" presStyleCnt="6" custScaleX="140856" custScaleY="146345"/>
      <dgm:spPr>
        <a:blipFill rotWithShape="0">
          <a:blip xmlns:r="http://schemas.openxmlformats.org/officeDocument/2006/relationships" r:embed="rId6"/>
          <a:stretch>
            <a:fillRect/>
          </a:stretch>
        </a:blipFill>
      </dgm:spPr>
    </dgm:pt>
    <dgm:pt modelId="{D0B5FC0F-52E4-4C93-A9B1-AAC90795A149}" type="pres">
      <dgm:prSet presAssocID="{9343D552-EF55-4C98-A684-88E4DDE95BA0}" presName="txShp" presStyleLbl="node1" presStyleIdx="5" presStyleCnt="6" custLinFactNeighborX="-235" custLinFactNeighborY="17377">
        <dgm:presLayoutVars>
          <dgm:bulletEnabled val="1"/>
        </dgm:presLayoutVars>
      </dgm:prSet>
      <dgm:spPr/>
      <dgm:t>
        <a:bodyPr/>
        <a:lstStyle/>
        <a:p>
          <a:endParaRPr lang="ru-RU"/>
        </a:p>
      </dgm:t>
    </dgm:pt>
  </dgm:ptLst>
  <dgm:cxnLst>
    <dgm:cxn modelId="{62A39337-6E86-456B-BBB5-B6CE49C88A2B}" type="presOf" srcId="{91B3750B-F859-4504-B7B4-B68106027E94}" destId="{B212F176-4070-4440-90F1-3330A69B2962}" srcOrd="0" destOrd="0" presId="urn:microsoft.com/office/officeart/2005/8/layout/vList3#1"/>
    <dgm:cxn modelId="{87CEAFAC-2BAA-4B83-9DB4-EF5B4511EEA2}" srcId="{91B3750B-F859-4504-B7B4-B68106027E94}" destId="{9343D552-EF55-4C98-A684-88E4DDE95BA0}" srcOrd="5" destOrd="0" parTransId="{CB71702A-4B1C-4077-A96F-6C37BFFEF65A}" sibTransId="{582607D8-39C0-458C-80A8-F6F77D2F7436}"/>
    <dgm:cxn modelId="{E53264B1-D41D-470A-8CCA-57A003123F39}" type="presOf" srcId="{4E38EC23-7E72-46E7-952A-2AEBA356BB93}" destId="{7B46B45D-3CFB-4775-A212-D701CD42A0A1}" srcOrd="0" destOrd="0" presId="urn:microsoft.com/office/officeart/2005/8/layout/vList3#1"/>
    <dgm:cxn modelId="{68518CC6-190B-4348-8F0C-8BD4E21D696A}" srcId="{91B3750B-F859-4504-B7B4-B68106027E94}" destId="{4E38EC23-7E72-46E7-952A-2AEBA356BB93}" srcOrd="4" destOrd="0" parTransId="{AFCF21BC-8956-4DC2-80E1-565CAA565EEE}" sibTransId="{7C2E561E-212B-4220-82E7-FA3365F4F57F}"/>
    <dgm:cxn modelId="{BDBC9E61-C294-4E9A-ABB9-A66248B4B9A0}" type="presOf" srcId="{68785434-2636-4C3B-9A50-0922656CCAFC}" destId="{3F96C45C-0A43-4BBC-86BC-0CF96694ECB9}" srcOrd="0" destOrd="0" presId="urn:microsoft.com/office/officeart/2005/8/layout/vList3#1"/>
    <dgm:cxn modelId="{4C27B34C-2C32-46A8-948B-74DCC90DB8F0}" type="presOf" srcId="{0203243B-5F6A-4305-A19E-46ECF1155AFE}" destId="{27B231E3-8544-4962-8B50-F58B8F7CF2C9}" srcOrd="0" destOrd="0" presId="urn:microsoft.com/office/officeart/2005/8/layout/vList3#1"/>
    <dgm:cxn modelId="{6F4723DC-DB97-4331-A2E1-3FBA9CC0751C}" srcId="{91B3750B-F859-4504-B7B4-B68106027E94}" destId="{999C2BE0-3A9A-4AEB-A40C-CB6BDC55FC11}" srcOrd="3" destOrd="0" parTransId="{29E7C14D-FDBA-47FD-B962-71953F2D125D}" sibTransId="{DFE59005-B70C-4A0D-9334-2577AFCF5EA7}"/>
    <dgm:cxn modelId="{63CDF2C5-5FB4-4253-B864-F0434D0EC92B}" type="presOf" srcId="{999C2BE0-3A9A-4AEB-A40C-CB6BDC55FC11}" destId="{CB890C5E-9053-4DDF-B349-42003D9E5746}" srcOrd="0" destOrd="0" presId="urn:microsoft.com/office/officeart/2005/8/layout/vList3#1"/>
    <dgm:cxn modelId="{A5F25EF2-04B0-4EDE-8C92-A71AD4A8A6C4}" type="presOf" srcId="{02FE065F-6270-4D3E-B9DD-D1EC5FA302D2}" destId="{03CD0533-520A-45AA-9F67-3E77433B8181}" srcOrd="0" destOrd="0" presId="urn:microsoft.com/office/officeart/2005/8/layout/vList3#1"/>
    <dgm:cxn modelId="{ED1DC1D7-305C-4CDE-81DB-05D03FDB3592}" srcId="{91B3750B-F859-4504-B7B4-B68106027E94}" destId="{68785434-2636-4C3B-9A50-0922656CCAFC}" srcOrd="2" destOrd="0" parTransId="{3F1A9372-AA16-46C5-9395-2E43C545FC28}" sibTransId="{79B4A030-7271-4BED-A830-8DC7F754FEE4}"/>
    <dgm:cxn modelId="{B50EFA81-57C7-4054-AF96-C8DE7D92D2AB}" srcId="{91B3750B-F859-4504-B7B4-B68106027E94}" destId="{02FE065F-6270-4D3E-B9DD-D1EC5FA302D2}" srcOrd="0" destOrd="0" parTransId="{57165DDA-F76C-43D2-A318-6228785386AF}" sibTransId="{F17C410E-7853-42B7-A281-325C91765CAF}"/>
    <dgm:cxn modelId="{6C0C9745-1244-4E7D-96E7-B034898A559E}" type="presOf" srcId="{9343D552-EF55-4C98-A684-88E4DDE95BA0}" destId="{D0B5FC0F-52E4-4C93-A9B1-AAC90795A149}" srcOrd="0" destOrd="0" presId="urn:microsoft.com/office/officeart/2005/8/layout/vList3#1"/>
    <dgm:cxn modelId="{2147667C-A584-4176-BBED-C84D1A11B8B5}" srcId="{91B3750B-F859-4504-B7B4-B68106027E94}" destId="{0203243B-5F6A-4305-A19E-46ECF1155AFE}" srcOrd="1" destOrd="0" parTransId="{32A4B19A-E5DF-469D-9BB8-74EA5E6460AC}" sibTransId="{871561DA-A647-4D9B-9D4E-A4C84F3917AB}"/>
    <dgm:cxn modelId="{C865C132-849B-4114-BD46-4B6525415935}" type="presParOf" srcId="{B212F176-4070-4440-90F1-3330A69B2962}" destId="{5C2DA99C-122B-4A78-874A-6286643C338F}" srcOrd="0" destOrd="0" presId="urn:microsoft.com/office/officeart/2005/8/layout/vList3#1"/>
    <dgm:cxn modelId="{5CF854FE-9F1D-4DF2-B732-123E2E79ED82}" type="presParOf" srcId="{5C2DA99C-122B-4A78-874A-6286643C338F}" destId="{94E5D18F-5427-46AF-B245-C3834FDAFE2C}" srcOrd="0" destOrd="0" presId="urn:microsoft.com/office/officeart/2005/8/layout/vList3#1"/>
    <dgm:cxn modelId="{8B718B2B-DCFF-409B-AF5E-45090FD5D1F9}" type="presParOf" srcId="{5C2DA99C-122B-4A78-874A-6286643C338F}" destId="{03CD0533-520A-45AA-9F67-3E77433B8181}" srcOrd="1" destOrd="0" presId="urn:microsoft.com/office/officeart/2005/8/layout/vList3#1"/>
    <dgm:cxn modelId="{64943F30-E485-4231-913F-F31388D4C07B}" type="presParOf" srcId="{B212F176-4070-4440-90F1-3330A69B2962}" destId="{542C2200-2B21-44C8-805B-473BD8095E49}" srcOrd="1" destOrd="0" presId="urn:microsoft.com/office/officeart/2005/8/layout/vList3#1"/>
    <dgm:cxn modelId="{B87F20C9-E7AB-4657-8D2A-FC939A94B352}" type="presParOf" srcId="{B212F176-4070-4440-90F1-3330A69B2962}" destId="{9088F188-2D06-48E0-B189-CEFFA03D8BBA}" srcOrd="2" destOrd="0" presId="urn:microsoft.com/office/officeart/2005/8/layout/vList3#1"/>
    <dgm:cxn modelId="{2A3734B3-31D8-44C7-9076-F27814787EFD}" type="presParOf" srcId="{9088F188-2D06-48E0-B189-CEFFA03D8BBA}" destId="{85A4FB40-BBC2-477A-8E84-523E4981C30A}" srcOrd="0" destOrd="0" presId="urn:microsoft.com/office/officeart/2005/8/layout/vList3#1"/>
    <dgm:cxn modelId="{C907C752-8236-4B8B-8AF7-785E8D037E9D}" type="presParOf" srcId="{9088F188-2D06-48E0-B189-CEFFA03D8BBA}" destId="{27B231E3-8544-4962-8B50-F58B8F7CF2C9}" srcOrd="1" destOrd="0" presId="urn:microsoft.com/office/officeart/2005/8/layout/vList3#1"/>
    <dgm:cxn modelId="{A26194FE-6FEB-428B-851A-154356A443A0}" type="presParOf" srcId="{B212F176-4070-4440-90F1-3330A69B2962}" destId="{9C445A3F-E920-4B53-90EE-735C8327372B}" srcOrd="3" destOrd="0" presId="urn:microsoft.com/office/officeart/2005/8/layout/vList3#1"/>
    <dgm:cxn modelId="{55757A81-A9A5-4D52-A6FA-A45E27913095}" type="presParOf" srcId="{B212F176-4070-4440-90F1-3330A69B2962}" destId="{4586D7A1-5DDF-4CB0-B709-66ED2DD0C695}" srcOrd="4" destOrd="0" presId="urn:microsoft.com/office/officeart/2005/8/layout/vList3#1"/>
    <dgm:cxn modelId="{A9D99948-64AA-4E04-9AE6-590272D47FD2}" type="presParOf" srcId="{4586D7A1-5DDF-4CB0-B709-66ED2DD0C695}" destId="{0F2944A9-3D8C-4FB4-BC99-DACC80D84704}" srcOrd="0" destOrd="0" presId="urn:microsoft.com/office/officeart/2005/8/layout/vList3#1"/>
    <dgm:cxn modelId="{E529D454-72A2-4F24-9255-F4BD02ED05CF}" type="presParOf" srcId="{4586D7A1-5DDF-4CB0-B709-66ED2DD0C695}" destId="{3F96C45C-0A43-4BBC-86BC-0CF96694ECB9}" srcOrd="1" destOrd="0" presId="urn:microsoft.com/office/officeart/2005/8/layout/vList3#1"/>
    <dgm:cxn modelId="{7381AF56-B5B3-4B66-98BF-F10533F06A52}" type="presParOf" srcId="{B212F176-4070-4440-90F1-3330A69B2962}" destId="{CF7178E7-90D1-433A-9C9E-85D9FD88F3D2}" srcOrd="5" destOrd="0" presId="urn:microsoft.com/office/officeart/2005/8/layout/vList3#1"/>
    <dgm:cxn modelId="{28D702E8-78A8-4A93-BF40-D0F8823D7E55}" type="presParOf" srcId="{B212F176-4070-4440-90F1-3330A69B2962}" destId="{4EA035B3-24D1-4550-9923-9128BC8009FB}" srcOrd="6" destOrd="0" presId="urn:microsoft.com/office/officeart/2005/8/layout/vList3#1"/>
    <dgm:cxn modelId="{AB369838-D5DA-4196-A72B-9DB75EA7D84E}" type="presParOf" srcId="{4EA035B3-24D1-4550-9923-9128BC8009FB}" destId="{0F342D81-F449-4642-9DF6-8E307ED29EBB}" srcOrd="0" destOrd="0" presId="urn:microsoft.com/office/officeart/2005/8/layout/vList3#1"/>
    <dgm:cxn modelId="{FCAC563F-BB73-4BE9-A641-E7062F3AB88A}" type="presParOf" srcId="{4EA035B3-24D1-4550-9923-9128BC8009FB}" destId="{CB890C5E-9053-4DDF-B349-42003D9E5746}" srcOrd="1" destOrd="0" presId="urn:microsoft.com/office/officeart/2005/8/layout/vList3#1"/>
    <dgm:cxn modelId="{7DC90217-845D-4C4A-9CDE-3D3232E0932D}" type="presParOf" srcId="{B212F176-4070-4440-90F1-3330A69B2962}" destId="{4345188F-501D-40D1-8EE7-2DB0B91D9F0F}" srcOrd="7" destOrd="0" presId="urn:microsoft.com/office/officeart/2005/8/layout/vList3#1"/>
    <dgm:cxn modelId="{2F52B8A9-1855-4239-9AFF-EF193CACE6A0}" type="presParOf" srcId="{B212F176-4070-4440-90F1-3330A69B2962}" destId="{2EFBFD45-D0F4-4B0A-98F8-7512E7E047DE}" srcOrd="8" destOrd="0" presId="urn:microsoft.com/office/officeart/2005/8/layout/vList3#1"/>
    <dgm:cxn modelId="{5DAB0716-6A13-4394-92CA-99E00DF295DC}" type="presParOf" srcId="{2EFBFD45-D0F4-4B0A-98F8-7512E7E047DE}" destId="{C2D9503E-96FA-4DBB-ABED-64DBB66F1407}" srcOrd="0" destOrd="0" presId="urn:microsoft.com/office/officeart/2005/8/layout/vList3#1"/>
    <dgm:cxn modelId="{6AD94297-FA89-4292-9920-E90584141FA3}" type="presParOf" srcId="{2EFBFD45-D0F4-4B0A-98F8-7512E7E047DE}" destId="{7B46B45D-3CFB-4775-A212-D701CD42A0A1}" srcOrd="1" destOrd="0" presId="urn:microsoft.com/office/officeart/2005/8/layout/vList3#1"/>
    <dgm:cxn modelId="{2693FB98-3F2A-476B-8B57-B47EB81F72A0}" type="presParOf" srcId="{B212F176-4070-4440-90F1-3330A69B2962}" destId="{812A4B06-65C2-4B72-8AA0-751DDAF936C8}" srcOrd="9" destOrd="0" presId="urn:microsoft.com/office/officeart/2005/8/layout/vList3#1"/>
    <dgm:cxn modelId="{F898A51F-1ADF-4255-B8BB-ABE811E4EDC8}" type="presParOf" srcId="{B212F176-4070-4440-90F1-3330A69B2962}" destId="{64A31984-CAD8-44F3-B644-BBD8995E163D}" srcOrd="10" destOrd="0" presId="urn:microsoft.com/office/officeart/2005/8/layout/vList3#1"/>
    <dgm:cxn modelId="{E507AC0A-9FF5-4229-998F-891687AF4153}" type="presParOf" srcId="{64A31984-CAD8-44F3-B644-BBD8995E163D}" destId="{367EB90D-D5A8-4D34-8FD4-F220FCF0544E}" srcOrd="0" destOrd="0" presId="urn:microsoft.com/office/officeart/2005/8/layout/vList3#1"/>
    <dgm:cxn modelId="{9D4B443B-0BC8-4930-A0A7-953EA67D9791}" type="presParOf" srcId="{64A31984-CAD8-44F3-B644-BBD8995E163D}" destId="{D0B5FC0F-52E4-4C93-A9B1-AAC90795A149}"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B3750B-F859-4504-B7B4-B68106027E94}"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ru-RU"/>
        </a:p>
      </dgm:t>
    </dgm:pt>
    <dgm:pt modelId="{6838E6C1-2565-42E4-879B-4F00B512AE9A}">
      <dgm:prSet phldrT="[Текст]"/>
      <dgm:spPr>
        <a:solidFill>
          <a:schemeClr val="accent3">
            <a:lumMod val="75000"/>
          </a:schemeClr>
        </a:solidFill>
      </dgm:spPr>
      <dgm:t>
        <a:bodyPr/>
        <a:lstStyle/>
        <a:p>
          <a:r>
            <a:rPr lang="ru-RU" dirty="0">
              <a:latin typeface="Times New Roman" pitchFamily="18" charset="0"/>
              <a:cs typeface="Times New Roman" pitchFamily="18" charset="0"/>
            </a:rPr>
            <a:t>Деревообработка</a:t>
          </a:r>
        </a:p>
      </dgm:t>
    </dgm:pt>
    <dgm:pt modelId="{ED679EBB-7760-42F8-9715-DDA1E555F2F0}" type="parTrans" cxnId="{F57F5123-6612-429D-9C6A-052487E1370A}">
      <dgm:prSet/>
      <dgm:spPr/>
      <dgm:t>
        <a:bodyPr/>
        <a:lstStyle/>
        <a:p>
          <a:endParaRPr lang="ru-RU"/>
        </a:p>
      </dgm:t>
    </dgm:pt>
    <dgm:pt modelId="{67C5329A-48AC-423F-A233-5BE460F919E5}" type="sibTrans" cxnId="{F57F5123-6612-429D-9C6A-052487E1370A}">
      <dgm:prSet/>
      <dgm:spPr/>
      <dgm:t>
        <a:bodyPr/>
        <a:lstStyle/>
        <a:p>
          <a:endParaRPr lang="ru-RU"/>
        </a:p>
      </dgm:t>
    </dgm:pt>
    <dgm:pt modelId="{F9EFA829-80C4-404E-9524-7FE1F5FF3112}">
      <dgm:prSet phldrT="[Текст]"/>
      <dgm:spPr>
        <a:solidFill>
          <a:schemeClr val="accent3">
            <a:lumMod val="75000"/>
          </a:schemeClr>
        </a:solidFill>
      </dgm:spPr>
      <dgm:t>
        <a:bodyPr/>
        <a:lstStyle/>
        <a:p>
          <a:r>
            <a:rPr lang="ru-RU" dirty="0">
              <a:latin typeface="Times New Roman" pitchFamily="18" charset="0"/>
              <a:cs typeface="Times New Roman" pitchFamily="18" charset="0"/>
            </a:rPr>
            <a:t>Металлообработка</a:t>
          </a:r>
        </a:p>
      </dgm:t>
    </dgm:pt>
    <dgm:pt modelId="{D6EA1FF1-4ED2-492A-AEC0-A8A58CD21901}" type="parTrans" cxnId="{48DEC6B7-F980-46DC-84DF-D2881B431454}">
      <dgm:prSet/>
      <dgm:spPr/>
      <dgm:t>
        <a:bodyPr/>
        <a:lstStyle/>
        <a:p>
          <a:endParaRPr lang="ru-RU"/>
        </a:p>
      </dgm:t>
    </dgm:pt>
    <dgm:pt modelId="{CE60D545-7F7E-4F0F-8DE8-6534D417B9F5}" type="sibTrans" cxnId="{48DEC6B7-F980-46DC-84DF-D2881B431454}">
      <dgm:prSet/>
      <dgm:spPr/>
      <dgm:t>
        <a:bodyPr/>
        <a:lstStyle/>
        <a:p>
          <a:endParaRPr lang="ru-RU"/>
        </a:p>
      </dgm:t>
    </dgm:pt>
    <dgm:pt modelId="{F9D6EA43-31B4-4F5B-BF07-F20F8FD626BD}">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Подсобное хозяйство</a:t>
          </a:r>
        </a:p>
      </dgm:t>
    </dgm:pt>
    <dgm:pt modelId="{40727312-FFCC-4FE2-8F4F-4C0E9518DA36}" type="parTrans" cxnId="{173D14D4-62D7-439A-B85D-BE23F4D6AFEA}">
      <dgm:prSet/>
      <dgm:spPr/>
      <dgm:t>
        <a:bodyPr/>
        <a:lstStyle/>
        <a:p>
          <a:endParaRPr lang="ru-RU"/>
        </a:p>
      </dgm:t>
    </dgm:pt>
    <dgm:pt modelId="{A9AB5C4D-9D16-403C-910A-9ABED996CB95}" type="sibTrans" cxnId="{173D14D4-62D7-439A-B85D-BE23F4D6AFEA}">
      <dgm:prSet/>
      <dgm:spPr/>
      <dgm:t>
        <a:bodyPr/>
        <a:lstStyle/>
        <a:p>
          <a:endParaRPr lang="ru-RU"/>
        </a:p>
      </dgm:t>
    </dgm:pt>
    <dgm:pt modelId="{2A03A75D-329E-49AF-860B-22FBB2149E7A}">
      <dgm:prSet phldrT="[Текст]"/>
      <dgm:spPr>
        <a:solidFill>
          <a:schemeClr val="accent3">
            <a:lumMod val="75000"/>
          </a:schemeClr>
        </a:solidFill>
      </dgm:spPr>
      <dgm:t>
        <a:bodyPr/>
        <a:lstStyle/>
        <a:p>
          <a:r>
            <a:rPr lang="ru-RU" dirty="0">
              <a:latin typeface="Times New Roman" pitchFamily="18" charset="0"/>
              <a:cs typeface="Times New Roman" pitchFamily="18" charset="0"/>
            </a:rPr>
            <a:t>Переработка мясной продукции</a:t>
          </a:r>
        </a:p>
      </dgm:t>
    </dgm:pt>
    <dgm:pt modelId="{61A441FA-E799-482E-9C75-616D7447B032}" type="parTrans" cxnId="{03F004C4-661D-42C6-A129-C972CF720C1C}">
      <dgm:prSet/>
      <dgm:spPr/>
      <dgm:t>
        <a:bodyPr/>
        <a:lstStyle/>
        <a:p>
          <a:endParaRPr lang="ru-RU"/>
        </a:p>
      </dgm:t>
    </dgm:pt>
    <dgm:pt modelId="{C12C7724-B4CF-4213-BA91-DBE990FB0076}" type="sibTrans" cxnId="{03F004C4-661D-42C6-A129-C972CF720C1C}">
      <dgm:prSet/>
      <dgm:spPr/>
      <dgm:t>
        <a:bodyPr/>
        <a:lstStyle/>
        <a:p>
          <a:endParaRPr lang="ru-RU"/>
        </a:p>
      </dgm:t>
    </dgm:pt>
    <dgm:pt modelId="{9AF65CCD-8AD4-4042-8447-ED651E8A6D64}">
      <dgm:prSet phldrT="[Текст]"/>
      <dgm:spPr>
        <a:solidFill>
          <a:schemeClr val="accent3">
            <a:lumMod val="75000"/>
          </a:schemeClr>
        </a:solidFill>
      </dgm:spPr>
      <dgm:t>
        <a:bodyPr/>
        <a:lstStyle/>
        <a:p>
          <a:r>
            <a:rPr lang="ru-RU" dirty="0">
              <a:latin typeface="Times New Roman" pitchFamily="18" charset="0"/>
              <a:cs typeface="Times New Roman" pitchFamily="18" charset="0"/>
            </a:rPr>
            <a:t>Производство бытовой химии</a:t>
          </a:r>
        </a:p>
      </dgm:t>
    </dgm:pt>
    <dgm:pt modelId="{000F6FD3-CD5E-4C17-A60E-0004BCE8EC18}" type="parTrans" cxnId="{F6C08239-2741-45A2-8571-2313D9141D1F}">
      <dgm:prSet/>
      <dgm:spPr/>
      <dgm:t>
        <a:bodyPr/>
        <a:lstStyle/>
        <a:p>
          <a:endParaRPr lang="ru-RU"/>
        </a:p>
      </dgm:t>
    </dgm:pt>
    <dgm:pt modelId="{A737D9AF-7CB7-4056-A7DE-8BA691FAEB1E}" type="sibTrans" cxnId="{F6C08239-2741-45A2-8571-2313D9141D1F}">
      <dgm:prSet/>
      <dgm:spPr/>
      <dgm:t>
        <a:bodyPr/>
        <a:lstStyle/>
        <a:p>
          <a:endParaRPr lang="ru-RU"/>
        </a:p>
      </dgm:t>
    </dgm:pt>
    <dgm:pt modelId="{B212F176-4070-4440-90F1-3330A69B2962}" type="pres">
      <dgm:prSet presAssocID="{91B3750B-F859-4504-B7B4-B68106027E94}" presName="linearFlow" presStyleCnt="0">
        <dgm:presLayoutVars>
          <dgm:dir/>
          <dgm:resizeHandles val="exact"/>
        </dgm:presLayoutVars>
      </dgm:prSet>
      <dgm:spPr/>
      <dgm:t>
        <a:bodyPr/>
        <a:lstStyle/>
        <a:p>
          <a:endParaRPr lang="ru-RU"/>
        </a:p>
      </dgm:t>
    </dgm:pt>
    <dgm:pt modelId="{AC382D13-B0A7-49CA-9764-3FDFD0DCA4AD}" type="pres">
      <dgm:prSet presAssocID="{6838E6C1-2565-42E4-879B-4F00B512AE9A}" presName="composite" presStyleCnt="0"/>
      <dgm:spPr/>
    </dgm:pt>
    <dgm:pt modelId="{E3B9DAD5-B5FF-4620-9A02-146B3087D05C}" type="pres">
      <dgm:prSet presAssocID="{6838E6C1-2565-42E4-879B-4F00B512AE9A}" presName="imgShp" presStyleLbl="fgImgPlace1" presStyleIdx="0" presStyleCnt="5" custScaleX="113764" custScaleY="135383" custLinFactNeighborX="-3265" custLinFactNeighborY="18944"/>
      <dgm:spPr>
        <a:blipFill rotWithShape="0">
          <a:blip xmlns:r="http://schemas.openxmlformats.org/officeDocument/2006/relationships" r:embed="rId1"/>
          <a:stretch>
            <a:fillRect/>
          </a:stretch>
        </a:blipFill>
      </dgm:spPr>
    </dgm:pt>
    <dgm:pt modelId="{20CC8374-2908-4F91-9DE1-9CE8C0D9CC65}" type="pres">
      <dgm:prSet presAssocID="{6838E6C1-2565-42E4-879B-4F00B512AE9A}" presName="txShp" presStyleLbl="node1" presStyleIdx="0" presStyleCnt="5" custLinFactNeighborX="-235" custLinFactNeighborY="17377">
        <dgm:presLayoutVars>
          <dgm:bulletEnabled val="1"/>
        </dgm:presLayoutVars>
      </dgm:prSet>
      <dgm:spPr/>
      <dgm:t>
        <a:bodyPr/>
        <a:lstStyle/>
        <a:p>
          <a:endParaRPr lang="ru-RU"/>
        </a:p>
      </dgm:t>
    </dgm:pt>
    <dgm:pt modelId="{DCE351A1-9C79-417F-9CA7-CBD8CC2E01D2}" type="pres">
      <dgm:prSet presAssocID="{67C5329A-48AC-423F-A233-5BE460F919E5}" presName="spacing" presStyleCnt="0"/>
      <dgm:spPr/>
    </dgm:pt>
    <dgm:pt modelId="{C938766D-536C-46DD-B9AB-D44A13728734}" type="pres">
      <dgm:prSet presAssocID="{F9EFA829-80C4-404E-9524-7FE1F5FF3112}" presName="composite" presStyleCnt="0"/>
      <dgm:spPr/>
    </dgm:pt>
    <dgm:pt modelId="{92005FA5-D184-434F-8454-29D354AAE536}" type="pres">
      <dgm:prSet presAssocID="{F9EFA829-80C4-404E-9524-7FE1F5FF3112}" presName="imgShp" presStyleLbl="fgImgPlace1" presStyleIdx="1" presStyleCnt="5" custScaleX="108775" custScaleY="114836"/>
      <dgm:spPr>
        <a:blipFill rotWithShape="0">
          <a:blip xmlns:r="http://schemas.openxmlformats.org/officeDocument/2006/relationships" r:embed="rId2"/>
          <a:stretch>
            <a:fillRect/>
          </a:stretch>
        </a:blipFill>
      </dgm:spPr>
    </dgm:pt>
    <dgm:pt modelId="{A3356F6E-11EF-4F11-96EE-05931CB9C7AF}" type="pres">
      <dgm:prSet presAssocID="{F9EFA829-80C4-404E-9524-7FE1F5FF3112}" presName="txShp" presStyleLbl="node1" presStyleIdx="1" presStyleCnt="5" custLinFactNeighborX="-879" custLinFactNeighborY="5966">
        <dgm:presLayoutVars>
          <dgm:bulletEnabled val="1"/>
        </dgm:presLayoutVars>
      </dgm:prSet>
      <dgm:spPr/>
      <dgm:t>
        <a:bodyPr/>
        <a:lstStyle/>
        <a:p>
          <a:endParaRPr lang="ru-RU"/>
        </a:p>
      </dgm:t>
    </dgm:pt>
    <dgm:pt modelId="{EB8CB4E2-AEE6-40BC-9D06-60306A5B8DA7}" type="pres">
      <dgm:prSet presAssocID="{CE60D545-7F7E-4F0F-8DE8-6534D417B9F5}" presName="spacing" presStyleCnt="0"/>
      <dgm:spPr/>
    </dgm:pt>
    <dgm:pt modelId="{95DDE0AD-BA7D-4AF3-AB9E-8F7D9674C7AF}" type="pres">
      <dgm:prSet presAssocID="{F9D6EA43-31B4-4F5B-BF07-F20F8FD626BD}" presName="composite" presStyleCnt="0"/>
      <dgm:spPr/>
    </dgm:pt>
    <dgm:pt modelId="{2F9C42DF-6B05-443C-BD32-E5A3048B0B7B}" type="pres">
      <dgm:prSet presAssocID="{F9D6EA43-31B4-4F5B-BF07-F20F8FD626BD}" presName="imgShp" presStyleLbl="fgImgPlace1" presStyleIdx="2" presStyleCnt="5" custScaleX="111679" custScaleY="125229"/>
      <dgm:spPr>
        <a:blipFill rotWithShape="0">
          <a:blip xmlns:r="http://schemas.openxmlformats.org/officeDocument/2006/relationships" r:embed="rId3"/>
          <a:stretch>
            <a:fillRect/>
          </a:stretch>
        </a:blipFill>
      </dgm:spPr>
    </dgm:pt>
    <dgm:pt modelId="{E0FE73C4-6289-4C1D-83BF-371DE2DF287D}" type="pres">
      <dgm:prSet presAssocID="{F9D6EA43-31B4-4F5B-BF07-F20F8FD626BD}" presName="txShp" presStyleLbl="node1" presStyleIdx="2" presStyleCnt="5" custLinFactNeighborX="666" custLinFactNeighborY="2137">
        <dgm:presLayoutVars>
          <dgm:bulletEnabled val="1"/>
        </dgm:presLayoutVars>
      </dgm:prSet>
      <dgm:spPr/>
      <dgm:t>
        <a:bodyPr/>
        <a:lstStyle/>
        <a:p>
          <a:endParaRPr lang="ru-RU"/>
        </a:p>
      </dgm:t>
    </dgm:pt>
    <dgm:pt modelId="{64B3D007-69C3-4208-AB13-52498D44FE5D}" type="pres">
      <dgm:prSet presAssocID="{A9AB5C4D-9D16-403C-910A-9ABED996CB95}" presName="spacing" presStyleCnt="0"/>
      <dgm:spPr/>
    </dgm:pt>
    <dgm:pt modelId="{89EF10E8-4EE7-4F85-894B-8827163172C9}" type="pres">
      <dgm:prSet presAssocID="{2A03A75D-329E-49AF-860B-22FBB2149E7A}" presName="composite" presStyleCnt="0"/>
      <dgm:spPr/>
    </dgm:pt>
    <dgm:pt modelId="{3D32956C-303A-42B3-B369-AE59E7DF62B3}" type="pres">
      <dgm:prSet presAssocID="{2A03A75D-329E-49AF-860B-22FBB2149E7A}" presName="imgShp" presStyleLbl="fgImgPlace1" presStyleIdx="3" presStyleCnt="5" custScaleX="113215" custScaleY="122213"/>
      <dgm:spPr>
        <a:blipFill rotWithShape="0">
          <a:blip xmlns:r="http://schemas.openxmlformats.org/officeDocument/2006/relationships" r:embed="rId4"/>
          <a:stretch>
            <a:fillRect/>
          </a:stretch>
        </a:blipFill>
      </dgm:spPr>
    </dgm:pt>
    <dgm:pt modelId="{633DFE94-7967-4A24-9BB2-24DDCF571484}" type="pres">
      <dgm:prSet presAssocID="{2A03A75D-329E-49AF-860B-22FBB2149E7A}" presName="txShp" presStyleLbl="node1" presStyleIdx="3" presStyleCnt="5">
        <dgm:presLayoutVars>
          <dgm:bulletEnabled val="1"/>
        </dgm:presLayoutVars>
      </dgm:prSet>
      <dgm:spPr/>
      <dgm:t>
        <a:bodyPr/>
        <a:lstStyle/>
        <a:p>
          <a:endParaRPr lang="ru-RU"/>
        </a:p>
      </dgm:t>
    </dgm:pt>
    <dgm:pt modelId="{0E1BDDAF-EBB6-4F8B-AC39-BB6C775AF32A}" type="pres">
      <dgm:prSet presAssocID="{C12C7724-B4CF-4213-BA91-DBE990FB0076}" presName="spacing" presStyleCnt="0"/>
      <dgm:spPr/>
    </dgm:pt>
    <dgm:pt modelId="{C8A211EF-F502-4397-82C2-B48496260447}" type="pres">
      <dgm:prSet presAssocID="{9AF65CCD-8AD4-4042-8447-ED651E8A6D64}" presName="composite" presStyleCnt="0"/>
      <dgm:spPr/>
    </dgm:pt>
    <dgm:pt modelId="{EEA01B26-A742-43D9-975B-A6C5D0A8E08F}" type="pres">
      <dgm:prSet presAssocID="{9AF65CCD-8AD4-4042-8447-ED651E8A6D64}" presName="imgShp" presStyleLbl="fgImgPlace1" presStyleIdx="4" presStyleCnt="5" custScaleX="126825" custScaleY="144038"/>
      <dgm:spPr>
        <a:blipFill rotWithShape="0">
          <a:blip xmlns:r="http://schemas.openxmlformats.org/officeDocument/2006/relationships" r:embed="rId5"/>
          <a:stretch>
            <a:fillRect/>
          </a:stretch>
        </a:blipFill>
      </dgm:spPr>
    </dgm:pt>
    <dgm:pt modelId="{7F0ED999-B7BE-4AA7-8F75-F6332221512D}" type="pres">
      <dgm:prSet presAssocID="{9AF65CCD-8AD4-4042-8447-ED651E8A6D64}" presName="txShp" presStyleLbl="node1" presStyleIdx="4" presStyleCnt="5">
        <dgm:presLayoutVars>
          <dgm:bulletEnabled val="1"/>
        </dgm:presLayoutVars>
      </dgm:prSet>
      <dgm:spPr/>
      <dgm:t>
        <a:bodyPr/>
        <a:lstStyle/>
        <a:p>
          <a:endParaRPr lang="ru-RU"/>
        </a:p>
      </dgm:t>
    </dgm:pt>
  </dgm:ptLst>
  <dgm:cxnLst>
    <dgm:cxn modelId="{0AF64A4D-06F9-4B46-BFC5-9070B08107FA}" type="presOf" srcId="{2A03A75D-329E-49AF-860B-22FBB2149E7A}" destId="{633DFE94-7967-4A24-9BB2-24DDCF571484}" srcOrd="0" destOrd="0" presId="urn:microsoft.com/office/officeart/2005/8/layout/vList3#2"/>
    <dgm:cxn modelId="{3FEF159F-76D1-44E9-87D5-24EE3BA41D5B}" type="presOf" srcId="{F9EFA829-80C4-404E-9524-7FE1F5FF3112}" destId="{A3356F6E-11EF-4F11-96EE-05931CB9C7AF}" srcOrd="0" destOrd="0" presId="urn:microsoft.com/office/officeart/2005/8/layout/vList3#2"/>
    <dgm:cxn modelId="{48DEC6B7-F980-46DC-84DF-D2881B431454}" srcId="{91B3750B-F859-4504-B7B4-B68106027E94}" destId="{F9EFA829-80C4-404E-9524-7FE1F5FF3112}" srcOrd="1" destOrd="0" parTransId="{D6EA1FF1-4ED2-492A-AEC0-A8A58CD21901}" sibTransId="{CE60D545-7F7E-4F0F-8DE8-6534D417B9F5}"/>
    <dgm:cxn modelId="{F6C08239-2741-45A2-8571-2313D9141D1F}" srcId="{91B3750B-F859-4504-B7B4-B68106027E94}" destId="{9AF65CCD-8AD4-4042-8447-ED651E8A6D64}" srcOrd="4" destOrd="0" parTransId="{000F6FD3-CD5E-4C17-A60E-0004BCE8EC18}" sibTransId="{A737D9AF-7CB7-4056-A7DE-8BA691FAEB1E}"/>
    <dgm:cxn modelId="{F57F5123-6612-429D-9C6A-052487E1370A}" srcId="{91B3750B-F859-4504-B7B4-B68106027E94}" destId="{6838E6C1-2565-42E4-879B-4F00B512AE9A}" srcOrd="0" destOrd="0" parTransId="{ED679EBB-7760-42F8-9715-DDA1E555F2F0}" sibTransId="{67C5329A-48AC-423F-A233-5BE460F919E5}"/>
    <dgm:cxn modelId="{20A7D020-F751-4E09-916F-909710C4962D}" type="presOf" srcId="{91B3750B-F859-4504-B7B4-B68106027E94}" destId="{B212F176-4070-4440-90F1-3330A69B2962}" srcOrd="0" destOrd="0" presId="urn:microsoft.com/office/officeart/2005/8/layout/vList3#2"/>
    <dgm:cxn modelId="{03F004C4-661D-42C6-A129-C972CF720C1C}" srcId="{91B3750B-F859-4504-B7B4-B68106027E94}" destId="{2A03A75D-329E-49AF-860B-22FBB2149E7A}" srcOrd="3" destOrd="0" parTransId="{61A441FA-E799-482E-9C75-616D7447B032}" sibTransId="{C12C7724-B4CF-4213-BA91-DBE990FB0076}"/>
    <dgm:cxn modelId="{E5D6092A-8980-40EA-BF5E-6236B3F92722}" type="presOf" srcId="{F9D6EA43-31B4-4F5B-BF07-F20F8FD626BD}" destId="{E0FE73C4-6289-4C1D-83BF-371DE2DF287D}" srcOrd="0" destOrd="0" presId="urn:microsoft.com/office/officeart/2005/8/layout/vList3#2"/>
    <dgm:cxn modelId="{05C2F823-99A7-4659-B6A3-172B02DE3149}" type="presOf" srcId="{6838E6C1-2565-42E4-879B-4F00B512AE9A}" destId="{20CC8374-2908-4F91-9DE1-9CE8C0D9CC65}" srcOrd="0" destOrd="0" presId="urn:microsoft.com/office/officeart/2005/8/layout/vList3#2"/>
    <dgm:cxn modelId="{173D14D4-62D7-439A-B85D-BE23F4D6AFEA}" srcId="{91B3750B-F859-4504-B7B4-B68106027E94}" destId="{F9D6EA43-31B4-4F5B-BF07-F20F8FD626BD}" srcOrd="2" destOrd="0" parTransId="{40727312-FFCC-4FE2-8F4F-4C0E9518DA36}" sibTransId="{A9AB5C4D-9D16-403C-910A-9ABED996CB95}"/>
    <dgm:cxn modelId="{FFB6B1A6-3964-4E67-91FC-701530A2197F}" type="presOf" srcId="{9AF65CCD-8AD4-4042-8447-ED651E8A6D64}" destId="{7F0ED999-B7BE-4AA7-8F75-F6332221512D}" srcOrd="0" destOrd="0" presId="urn:microsoft.com/office/officeart/2005/8/layout/vList3#2"/>
    <dgm:cxn modelId="{77326DB2-69EC-401E-B4BC-31A5C47C29F0}" type="presParOf" srcId="{B212F176-4070-4440-90F1-3330A69B2962}" destId="{AC382D13-B0A7-49CA-9764-3FDFD0DCA4AD}" srcOrd="0" destOrd="0" presId="urn:microsoft.com/office/officeart/2005/8/layout/vList3#2"/>
    <dgm:cxn modelId="{C53D4E39-7A41-4506-AF33-9C1E023C8DBD}" type="presParOf" srcId="{AC382D13-B0A7-49CA-9764-3FDFD0DCA4AD}" destId="{E3B9DAD5-B5FF-4620-9A02-146B3087D05C}" srcOrd="0" destOrd="0" presId="urn:microsoft.com/office/officeart/2005/8/layout/vList3#2"/>
    <dgm:cxn modelId="{8A941241-EB59-41AD-A18F-4790A81CB3F1}" type="presParOf" srcId="{AC382D13-B0A7-49CA-9764-3FDFD0DCA4AD}" destId="{20CC8374-2908-4F91-9DE1-9CE8C0D9CC65}" srcOrd="1" destOrd="0" presId="urn:microsoft.com/office/officeart/2005/8/layout/vList3#2"/>
    <dgm:cxn modelId="{DDFE4EBF-C647-497F-A797-79D30194774E}" type="presParOf" srcId="{B212F176-4070-4440-90F1-3330A69B2962}" destId="{DCE351A1-9C79-417F-9CA7-CBD8CC2E01D2}" srcOrd="1" destOrd="0" presId="urn:microsoft.com/office/officeart/2005/8/layout/vList3#2"/>
    <dgm:cxn modelId="{DAF11437-0FE7-475A-B1D1-1856FED14753}" type="presParOf" srcId="{B212F176-4070-4440-90F1-3330A69B2962}" destId="{C938766D-536C-46DD-B9AB-D44A13728734}" srcOrd="2" destOrd="0" presId="urn:microsoft.com/office/officeart/2005/8/layout/vList3#2"/>
    <dgm:cxn modelId="{03725768-080D-4BEC-9AD9-70F4A03FFF38}" type="presParOf" srcId="{C938766D-536C-46DD-B9AB-D44A13728734}" destId="{92005FA5-D184-434F-8454-29D354AAE536}" srcOrd="0" destOrd="0" presId="urn:microsoft.com/office/officeart/2005/8/layout/vList3#2"/>
    <dgm:cxn modelId="{21274DAC-244C-4185-9B0C-1C55D3448CD8}" type="presParOf" srcId="{C938766D-536C-46DD-B9AB-D44A13728734}" destId="{A3356F6E-11EF-4F11-96EE-05931CB9C7AF}" srcOrd="1" destOrd="0" presId="urn:microsoft.com/office/officeart/2005/8/layout/vList3#2"/>
    <dgm:cxn modelId="{DD9BDCAA-2587-45AB-B619-5864F98A2907}" type="presParOf" srcId="{B212F176-4070-4440-90F1-3330A69B2962}" destId="{EB8CB4E2-AEE6-40BC-9D06-60306A5B8DA7}" srcOrd="3" destOrd="0" presId="urn:microsoft.com/office/officeart/2005/8/layout/vList3#2"/>
    <dgm:cxn modelId="{A0AA82F2-BCC7-4D7A-B828-C1BCACC1B049}" type="presParOf" srcId="{B212F176-4070-4440-90F1-3330A69B2962}" destId="{95DDE0AD-BA7D-4AF3-AB9E-8F7D9674C7AF}" srcOrd="4" destOrd="0" presId="urn:microsoft.com/office/officeart/2005/8/layout/vList3#2"/>
    <dgm:cxn modelId="{39329BEF-E47B-47FF-ABCD-87351460D768}" type="presParOf" srcId="{95DDE0AD-BA7D-4AF3-AB9E-8F7D9674C7AF}" destId="{2F9C42DF-6B05-443C-BD32-E5A3048B0B7B}" srcOrd="0" destOrd="0" presId="urn:microsoft.com/office/officeart/2005/8/layout/vList3#2"/>
    <dgm:cxn modelId="{AD169D3F-AF34-4B35-B325-9B4C93BF1D42}" type="presParOf" srcId="{95DDE0AD-BA7D-4AF3-AB9E-8F7D9674C7AF}" destId="{E0FE73C4-6289-4C1D-83BF-371DE2DF287D}" srcOrd="1" destOrd="0" presId="urn:microsoft.com/office/officeart/2005/8/layout/vList3#2"/>
    <dgm:cxn modelId="{13F3B373-17BA-419A-A60F-6756009DFF3A}" type="presParOf" srcId="{B212F176-4070-4440-90F1-3330A69B2962}" destId="{64B3D007-69C3-4208-AB13-52498D44FE5D}" srcOrd="5" destOrd="0" presId="urn:microsoft.com/office/officeart/2005/8/layout/vList3#2"/>
    <dgm:cxn modelId="{C0330254-113A-4184-A7F0-841E74CE1FA9}" type="presParOf" srcId="{B212F176-4070-4440-90F1-3330A69B2962}" destId="{89EF10E8-4EE7-4F85-894B-8827163172C9}" srcOrd="6" destOrd="0" presId="urn:microsoft.com/office/officeart/2005/8/layout/vList3#2"/>
    <dgm:cxn modelId="{21A4BE55-7BF7-403B-A63A-3CCC980AEC47}" type="presParOf" srcId="{89EF10E8-4EE7-4F85-894B-8827163172C9}" destId="{3D32956C-303A-42B3-B369-AE59E7DF62B3}" srcOrd="0" destOrd="0" presId="urn:microsoft.com/office/officeart/2005/8/layout/vList3#2"/>
    <dgm:cxn modelId="{8B7C1338-87B5-48B8-9DCC-6439620E0B27}" type="presParOf" srcId="{89EF10E8-4EE7-4F85-894B-8827163172C9}" destId="{633DFE94-7967-4A24-9BB2-24DDCF571484}" srcOrd="1" destOrd="0" presId="urn:microsoft.com/office/officeart/2005/8/layout/vList3#2"/>
    <dgm:cxn modelId="{8EF9DF84-D693-421B-BC88-B93387F3A1FF}" type="presParOf" srcId="{B212F176-4070-4440-90F1-3330A69B2962}" destId="{0E1BDDAF-EBB6-4F8B-AC39-BB6C775AF32A}" srcOrd="7" destOrd="0" presId="urn:microsoft.com/office/officeart/2005/8/layout/vList3#2"/>
    <dgm:cxn modelId="{A8960FF6-7189-412C-BEFA-030B2AEC439A}" type="presParOf" srcId="{B212F176-4070-4440-90F1-3330A69B2962}" destId="{C8A211EF-F502-4397-82C2-B48496260447}" srcOrd="8" destOrd="0" presId="urn:microsoft.com/office/officeart/2005/8/layout/vList3#2"/>
    <dgm:cxn modelId="{CDC46D95-47D4-4190-84C6-EB3F6E0FBD49}" type="presParOf" srcId="{C8A211EF-F502-4397-82C2-B48496260447}" destId="{EEA01B26-A742-43D9-975B-A6C5D0A8E08F}" srcOrd="0" destOrd="0" presId="urn:microsoft.com/office/officeart/2005/8/layout/vList3#2"/>
    <dgm:cxn modelId="{76FB93FE-8990-41A4-8DC4-8837FD1A3227}" type="presParOf" srcId="{C8A211EF-F502-4397-82C2-B48496260447}" destId="{7F0ED999-B7BE-4AA7-8F75-F6332221512D}" srcOrd="1" destOrd="0" presId="urn:microsoft.com/office/officeart/2005/8/layout/vList3#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CD0533-520A-45AA-9F67-3E77433B8181}">
      <dsp:nvSpPr>
        <dsp:cNvPr id="0" name=""/>
        <dsp:cNvSpPr/>
      </dsp:nvSpPr>
      <dsp:spPr>
        <a:xfrm rot="10800000">
          <a:off x="1630817" y="84875"/>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Жилищно-коммунальное хозяйство</a:t>
          </a:r>
        </a:p>
      </dsp:txBody>
      <dsp:txXfrm rot="10800000">
        <a:off x="1760120" y="84875"/>
        <a:ext cx="5569050" cy="517212"/>
      </dsp:txXfrm>
    </dsp:sp>
    <dsp:sp modelId="{94E5D18F-5427-46AF-B245-C3834FDAFE2C}">
      <dsp:nvSpPr>
        <dsp:cNvPr id="0" name=""/>
        <dsp:cNvSpPr/>
      </dsp:nvSpPr>
      <dsp:spPr>
        <a:xfrm>
          <a:off x="1239781" y="406"/>
          <a:ext cx="782071" cy="6861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B231E3-8544-4962-8B50-F58B8F7CF2C9}">
      <dsp:nvSpPr>
        <dsp:cNvPr id="0" name=""/>
        <dsp:cNvSpPr/>
      </dsp:nvSpPr>
      <dsp:spPr>
        <a:xfrm rot="10800000">
          <a:off x="1584160" y="93610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Благоустройство и уборка улиц</a:t>
          </a:r>
        </a:p>
      </dsp:txBody>
      <dsp:txXfrm rot="10800000">
        <a:off x="1713463" y="936104"/>
        <a:ext cx="5569050" cy="517212"/>
      </dsp:txXfrm>
    </dsp:sp>
    <dsp:sp modelId="{85A4FB40-BBC2-477A-8E84-523E4981C30A}">
      <dsp:nvSpPr>
        <dsp:cNvPr id="0" name=""/>
        <dsp:cNvSpPr/>
      </dsp:nvSpPr>
      <dsp:spPr>
        <a:xfrm>
          <a:off x="1261593" y="840948"/>
          <a:ext cx="694823" cy="670327"/>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96C45C-0A43-4BBC-86BC-0CF96694ECB9}">
      <dsp:nvSpPr>
        <dsp:cNvPr id="0" name=""/>
        <dsp:cNvSpPr/>
      </dsp:nvSpPr>
      <dsp:spPr>
        <a:xfrm rot="10800000">
          <a:off x="1604446" y="1759500"/>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Строительство</a:t>
          </a:r>
        </a:p>
      </dsp:txBody>
      <dsp:txXfrm rot="10800000">
        <a:off x="1733749" y="1759500"/>
        <a:ext cx="5569050" cy="517212"/>
      </dsp:txXfrm>
    </dsp:sp>
    <dsp:sp modelId="{0F2944A9-3D8C-4FB4-BC99-DACC80D84704}">
      <dsp:nvSpPr>
        <dsp:cNvPr id="0" name=""/>
        <dsp:cNvSpPr/>
      </dsp:nvSpPr>
      <dsp:spPr>
        <a:xfrm>
          <a:off x="1251564" y="1665667"/>
          <a:ext cx="734938" cy="67646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890C5E-9053-4DDF-B349-42003D9E5746}">
      <dsp:nvSpPr>
        <dsp:cNvPr id="0" name=""/>
        <dsp:cNvSpPr/>
      </dsp:nvSpPr>
      <dsp:spPr>
        <a:xfrm rot="10800000">
          <a:off x="1642907" y="264826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Переработка твердых бытовых отходов</a:t>
          </a:r>
        </a:p>
      </dsp:txBody>
      <dsp:txXfrm rot="10800000">
        <a:off x="1772210" y="2648261"/>
        <a:ext cx="5569050" cy="517212"/>
      </dsp:txXfrm>
    </dsp:sp>
    <dsp:sp modelId="{0F342D81-F449-4642-9DF6-8E307ED29EBB}">
      <dsp:nvSpPr>
        <dsp:cNvPr id="0" name=""/>
        <dsp:cNvSpPr/>
      </dsp:nvSpPr>
      <dsp:spPr>
        <a:xfrm>
          <a:off x="1242791" y="2496521"/>
          <a:ext cx="770030" cy="797676"/>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46B45D-3CFB-4775-A212-D701CD42A0A1}">
      <dsp:nvSpPr>
        <dsp:cNvPr id="0" name=""/>
        <dsp:cNvSpPr/>
      </dsp:nvSpPr>
      <dsp:spPr>
        <a:xfrm rot="10800000">
          <a:off x="1644353" y="3523854"/>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Промышленное производство</a:t>
          </a:r>
        </a:p>
      </dsp:txBody>
      <dsp:txXfrm rot="10800000">
        <a:off x="1773656" y="3523854"/>
        <a:ext cx="5569050" cy="517212"/>
      </dsp:txXfrm>
    </dsp:sp>
    <dsp:sp modelId="{C2D9503E-96FA-4DBB-ABED-64DBB66F1407}">
      <dsp:nvSpPr>
        <dsp:cNvPr id="0" name=""/>
        <dsp:cNvSpPr/>
      </dsp:nvSpPr>
      <dsp:spPr>
        <a:xfrm>
          <a:off x="1264481" y="3448589"/>
          <a:ext cx="683273" cy="69603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B5FC0F-52E4-4C93-A9B1-AAC90795A149}">
      <dsp:nvSpPr>
        <dsp:cNvPr id="0" name=""/>
        <dsp:cNvSpPr/>
      </dsp:nvSpPr>
      <dsp:spPr>
        <a:xfrm rot="10800000">
          <a:off x="1604039" y="4508741"/>
          <a:ext cx="5698353" cy="517212"/>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076" tIns="91440" rIns="170688" bIns="91440" numCol="1" spcCol="1270" anchor="ctr" anchorCtr="0">
          <a:noAutofit/>
        </a:bodyPr>
        <a:lstStyle/>
        <a:p>
          <a:pPr marL="0" lvl="0" indent="0" algn="ctr" defTabSz="1066800">
            <a:lnSpc>
              <a:spcPct val="90000"/>
            </a:lnSpc>
            <a:spcBef>
              <a:spcPct val="0"/>
            </a:spcBef>
            <a:spcAft>
              <a:spcPct val="35000"/>
            </a:spcAft>
            <a:buNone/>
          </a:pPr>
          <a:r>
            <a:rPr lang="ru-RU" sz="2400" kern="1200" dirty="0">
              <a:latin typeface="Times New Roman" pitchFamily="18" charset="0"/>
              <a:cs typeface="Times New Roman" pitchFamily="18" charset="0"/>
            </a:rPr>
            <a:t>Сельское хозяйство</a:t>
          </a:r>
        </a:p>
      </dsp:txBody>
      <dsp:txXfrm rot="10800000">
        <a:off x="1733342" y="4508741"/>
        <a:ext cx="5569050" cy="517212"/>
      </dsp:txXfrm>
    </dsp:sp>
    <dsp:sp modelId="{367EB90D-D5A8-4D34-8FD4-F220FCF0544E}">
      <dsp:nvSpPr>
        <dsp:cNvPr id="0" name=""/>
        <dsp:cNvSpPr/>
      </dsp:nvSpPr>
      <dsp:spPr>
        <a:xfrm>
          <a:off x="1253168" y="4299014"/>
          <a:ext cx="728524" cy="756914"/>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C8374-2908-4F91-9DE1-9CE8C0D9CC65}">
      <dsp:nvSpPr>
        <dsp:cNvPr id="0" name=""/>
        <dsp:cNvSpPr/>
      </dsp:nvSpPr>
      <dsp:spPr>
        <a:xfrm rot="10800000">
          <a:off x="1610667" y="235249"/>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Деревообработка</a:t>
          </a:r>
        </a:p>
      </dsp:txBody>
      <dsp:txXfrm rot="10800000">
        <a:off x="1776588" y="235249"/>
        <a:ext cx="5532432" cy="663685"/>
      </dsp:txXfrm>
    </dsp:sp>
    <dsp:sp modelId="{E3B9DAD5-B5FF-4620-9A02-146B3087D05C}">
      <dsp:nvSpPr>
        <dsp:cNvPr id="0" name=""/>
        <dsp:cNvSpPr/>
      </dsp:nvSpPr>
      <dsp:spPr>
        <a:xfrm>
          <a:off x="1224871" y="128233"/>
          <a:ext cx="755035" cy="898517"/>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356F6E-11EF-4F11-96EE-05931CB9C7AF}">
      <dsp:nvSpPr>
        <dsp:cNvPr id="0" name=""/>
        <dsp:cNvSpPr/>
      </dsp:nvSpPr>
      <dsp:spPr>
        <a:xfrm rot="10800000">
          <a:off x="1565692" y="1187965"/>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Металлообработка</a:t>
          </a:r>
        </a:p>
      </dsp:txBody>
      <dsp:txXfrm rot="10800000">
        <a:off x="1731613" y="1187965"/>
        <a:ext cx="5532432" cy="663685"/>
      </dsp:txXfrm>
    </dsp:sp>
    <dsp:sp modelId="{92005FA5-D184-434F-8454-29D354AAE536}">
      <dsp:nvSpPr>
        <dsp:cNvPr id="0" name=""/>
        <dsp:cNvSpPr/>
      </dsp:nvSpPr>
      <dsp:spPr>
        <a:xfrm>
          <a:off x="1254818" y="1099137"/>
          <a:ext cx="721924" cy="762150"/>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FE73C4-6289-4C1D-83BF-371DE2DF287D}">
      <dsp:nvSpPr>
        <dsp:cNvPr id="0" name=""/>
        <dsp:cNvSpPr/>
      </dsp:nvSpPr>
      <dsp:spPr>
        <a:xfrm rot="10800000">
          <a:off x="1658549" y="2157306"/>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Подсобное хозяйство</a:t>
          </a:r>
        </a:p>
      </dsp:txBody>
      <dsp:txXfrm rot="10800000">
        <a:off x="1824470" y="2157306"/>
        <a:ext cx="5532432" cy="663685"/>
      </dsp:txXfrm>
    </dsp:sp>
    <dsp:sp modelId="{2F9C42DF-6B05-443C-BD32-E5A3048B0B7B}">
      <dsp:nvSpPr>
        <dsp:cNvPr id="0" name=""/>
        <dsp:cNvSpPr/>
      </dsp:nvSpPr>
      <dsp:spPr>
        <a:xfrm>
          <a:off x="1250000" y="2059403"/>
          <a:ext cx="741197" cy="831127"/>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3DFE94-7967-4A24-9BB2-24DDCF571484}">
      <dsp:nvSpPr>
        <dsp:cNvPr id="0" name=""/>
        <dsp:cNvSpPr/>
      </dsp:nvSpPr>
      <dsp:spPr>
        <a:xfrm rot="10800000">
          <a:off x="1623147" y="3162357"/>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Переработка мясной продукции</a:t>
          </a:r>
        </a:p>
      </dsp:txBody>
      <dsp:txXfrm rot="10800000">
        <a:off x="1789068" y="3162357"/>
        <a:ext cx="5532432" cy="663685"/>
      </dsp:txXfrm>
    </dsp:sp>
    <dsp:sp modelId="{3D32956C-303A-42B3-B369-AE59E7DF62B3}">
      <dsp:nvSpPr>
        <dsp:cNvPr id="0" name=""/>
        <dsp:cNvSpPr/>
      </dsp:nvSpPr>
      <dsp:spPr>
        <a:xfrm>
          <a:off x="1247451" y="3088645"/>
          <a:ext cx="751391" cy="811110"/>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0ED999-B7BE-4AA7-8F75-F6332221512D}">
      <dsp:nvSpPr>
        <dsp:cNvPr id="0" name=""/>
        <dsp:cNvSpPr/>
      </dsp:nvSpPr>
      <dsp:spPr>
        <a:xfrm rot="10800000">
          <a:off x="1645729" y="4244008"/>
          <a:ext cx="5698353" cy="663685"/>
        </a:xfrm>
        <a:prstGeom prst="homePlat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667" tIns="110490" rIns="206248" bIns="110490" numCol="1" spcCol="1270" anchor="ctr" anchorCtr="0">
          <a:noAutofit/>
        </a:bodyPr>
        <a:lstStyle/>
        <a:p>
          <a:pPr marL="0" lvl="0" indent="0" algn="ctr" defTabSz="1289050">
            <a:lnSpc>
              <a:spcPct val="90000"/>
            </a:lnSpc>
            <a:spcBef>
              <a:spcPct val="0"/>
            </a:spcBef>
            <a:spcAft>
              <a:spcPct val="35000"/>
            </a:spcAft>
            <a:buNone/>
          </a:pPr>
          <a:r>
            <a:rPr lang="ru-RU" sz="2900" kern="1200" dirty="0">
              <a:latin typeface="Times New Roman" pitchFamily="18" charset="0"/>
              <a:cs typeface="Times New Roman" pitchFamily="18" charset="0"/>
            </a:rPr>
            <a:t>Производство бытовой химии</a:t>
          </a:r>
        </a:p>
      </dsp:txBody>
      <dsp:txXfrm rot="10800000">
        <a:off x="1811650" y="4244008"/>
        <a:ext cx="5532432" cy="663685"/>
      </dsp:txXfrm>
    </dsp:sp>
    <dsp:sp modelId="{EEA01B26-A742-43D9-975B-A6C5D0A8E08F}">
      <dsp:nvSpPr>
        <dsp:cNvPr id="0" name=""/>
        <dsp:cNvSpPr/>
      </dsp:nvSpPr>
      <dsp:spPr>
        <a:xfrm>
          <a:off x="1224869" y="4097871"/>
          <a:ext cx="841719" cy="955959"/>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30" name="Дата 29"/>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ED873CB-3D7D-4B12-AD74-590DF7B6C42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ED873CB-3D7D-4B12-AD74-590DF7B6C42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8A86C5F-2175-4DBA-9FA3-1CC95E9940F3}" type="datetimeFigureOut">
              <a:rPr lang="ru-RU" smtClean="0"/>
              <a:pPr/>
              <a:t>15.06.2022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1ED873CB-3D7D-4B12-AD74-590DF7B6C42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A86C5F-2175-4DBA-9FA3-1CC95E9940F3}" type="datetimeFigureOut">
              <a:rPr lang="ru-RU" smtClean="0"/>
              <a:pPr/>
              <a:t>15.06.2022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ED873CB-3D7D-4B12-AD74-590DF7B6C42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060848"/>
            <a:ext cx="7772400" cy="1470025"/>
          </a:xfrm>
        </p:spPr>
        <p:txBody>
          <a:bodyPr>
            <a:normAutofit/>
          </a:bodyPr>
          <a:lstStyle/>
          <a:p>
            <a:pPr>
              <a:lnSpc>
                <a:spcPct val="100000"/>
              </a:lnSpc>
              <a:spcBef>
                <a:spcPts val="105"/>
              </a:spcBef>
            </a:pPr>
            <a:r>
              <a:rPr lang="ru-RU" sz="3200" spc="-5" dirty="0">
                <a:solidFill>
                  <a:schemeClr val="tx1"/>
                </a:solidFill>
              </a:rPr>
              <a:t>«</a:t>
            </a:r>
            <a:r>
              <a:rPr lang="ru-RU" sz="3200" b="1" spc="-5" dirty="0">
                <a:solidFill>
                  <a:schemeClr val="tx1"/>
                </a:solidFill>
                <a:latin typeface="Times New Roman" pitchFamily="18" charset="0"/>
                <a:cs typeface="Times New Roman" pitchFamily="18" charset="0"/>
              </a:rPr>
              <a:t>СОЗДАНИЕ</a:t>
            </a:r>
            <a:r>
              <a:rPr lang="ru-RU" sz="3200" b="1" spc="-40"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УЧАСТКОВ</a:t>
            </a:r>
            <a:r>
              <a:rPr lang="ru-RU" sz="3200" b="1" spc="-4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ИСПРАВИТЕЛЬНЫХ</a:t>
            </a:r>
            <a:r>
              <a:rPr lang="ru-RU" sz="3200" b="1" spc="-55" dirty="0">
                <a:solidFill>
                  <a:schemeClr val="tx1"/>
                </a:solidFill>
                <a:latin typeface="Times New Roman" pitchFamily="18" charset="0"/>
                <a:cs typeface="Times New Roman" pitchFamily="18" charset="0"/>
              </a:rPr>
              <a:t> </a:t>
            </a:r>
            <a:r>
              <a:rPr lang="ru-RU" sz="3200" b="1" spc="-10" dirty="0">
                <a:solidFill>
                  <a:schemeClr val="tx1"/>
                </a:solidFill>
                <a:latin typeface="Times New Roman" pitchFamily="18" charset="0"/>
                <a:cs typeface="Times New Roman" pitchFamily="18" charset="0"/>
              </a:rPr>
              <a:t>ЦЕНТРОВ</a:t>
            </a:r>
            <a:r>
              <a:rPr lang="ru-RU" sz="3200" b="1" dirty="0">
                <a:solidFill>
                  <a:schemeClr val="tx1"/>
                </a:solidFill>
                <a:latin typeface="Times New Roman" pitchFamily="18" charset="0"/>
                <a:cs typeface="Times New Roman" pitchFamily="18" charset="0"/>
              </a:rPr>
              <a:t/>
            </a:r>
            <a:br>
              <a:rPr lang="ru-RU" sz="3200" b="1" dirty="0">
                <a:solidFill>
                  <a:schemeClr val="tx1"/>
                </a:solidFill>
                <a:latin typeface="Times New Roman" pitchFamily="18" charset="0"/>
                <a:cs typeface="Times New Roman" pitchFamily="18" charset="0"/>
              </a:rPr>
            </a:br>
            <a:r>
              <a:rPr lang="ru-RU" sz="3200" b="1" dirty="0">
                <a:solidFill>
                  <a:schemeClr val="tx1"/>
                </a:solidFill>
                <a:latin typeface="Times New Roman" pitchFamily="18" charset="0"/>
                <a:cs typeface="Times New Roman" pitchFamily="18" charset="0"/>
              </a:rPr>
              <a:t>НА</a:t>
            </a:r>
            <a:r>
              <a:rPr lang="ru-RU" sz="3200" b="1" spc="-15" dirty="0">
                <a:solidFill>
                  <a:schemeClr val="tx1"/>
                </a:solidFill>
                <a:latin typeface="Times New Roman" pitchFamily="18" charset="0"/>
                <a:cs typeface="Times New Roman" pitchFamily="18" charset="0"/>
              </a:rPr>
              <a:t> </a:t>
            </a:r>
            <a:r>
              <a:rPr lang="ru-RU" sz="3200" b="1" dirty="0">
                <a:solidFill>
                  <a:schemeClr val="tx1"/>
                </a:solidFill>
                <a:latin typeface="Times New Roman" pitchFamily="18" charset="0"/>
                <a:cs typeface="Times New Roman" pitchFamily="18" charset="0"/>
              </a:rPr>
              <a:t>БАЗЕ</a:t>
            </a:r>
            <a:r>
              <a:rPr lang="ru-RU" sz="3200" b="1" spc="-15" dirty="0">
                <a:solidFill>
                  <a:schemeClr val="tx1"/>
                </a:solidFill>
                <a:latin typeface="Times New Roman" pitchFamily="18" charset="0"/>
                <a:cs typeface="Times New Roman" pitchFamily="18" charset="0"/>
              </a:rPr>
              <a:t> </a:t>
            </a:r>
            <a:r>
              <a:rPr lang="ru-RU" sz="3200" b="1" spc="-20" dirty="0">
                <a:solidFill>
                  <a:schemeClr val="tx1"/>
                </a:solidFill>
                <a:latin typeface="Times New Roman" pitchFamily="18" charset="0"/>
                <a:cs typeface="Times New Roman" pitchFamily="18" charset="0"/>
              </a:rPr>
              <a:t>ОБЪЕКТОВ</a:t>
            </a:r>
            <a:r>
              <a:rPr lang="ru-RU" sz="3200" b="1" spc="-15" dirty="0">
                <a:solidFill>
                  <a:schemeClr val="tx1"/>
                </a:solidFill>
                <a:latin typeface="Times New Roman" pitchFamily="18" charset="0"/>
                <a:cs typeface="Times New Roman" pitchFamily="18" charset="0"/>
              </a:rPr>
              <a:t> </a:t>
            </a:r>
            <a:r>
              <a:rPr lang="ru-RU" sz="3200" b="1" spc="-5" dirty="0">
                <a:solidFill>
                  <a:schemeClr val="tx1"/>
                </a:solidFill>
                <a:latin typeface="Times New Roman" pitchFamily="18" charset="0"/>
                <a:cs typeface="Times New Roman" pitchFamily="18" charset="0"/>
              </a:rPr>
              <a:t>ПРЕДПРИЯТИЯ»</a:t>
            </a:r>
            <a:endParaRPr lang="ru-RU" sz="3200" b="1" dirty="0">
              <a:solidFill>
                <a:schemeClr val="tx1"/>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80112" y="2204864"/>
            <a:ext cx="3384376" cy="2016223"/>
            <a:chOff x="6646164" y="1668779"/>
            <a:chExt cx="5558790" cy="4617720"/>
          </a:xfrm>
        </p:grpSpPr>
        <p:pic>
          <p:nvPicPr>
            <p:cNvPr id="3" name="object 3"/>
            <p:cNvPicPr/>
            <p:nvPr/>
          </p:nvPicPr>
          <p:blipFill>
            <a:blip r:embed="rId2" cstate="print"/>
            <a:stretch>
              <a:fillRect/>
            </a:stretch>
          </p:blipFill>
          <p:spPr>
            <a:xfrm>
              <a:off x="6655308" y="1677923"/>
              <a:ext cx="5332476" cy="4599432"/>
            </a:xfrm>
            <a:prstGeom prst="rect">
              <a:avLst/>
            </a:prstGeom>
          </p:spPr>
        </p:pic>
        <p:sp>
          <p:nvSpPr>
            <p:cNvPr id="4" name="object 4"/>
            <p:cNvSpPr/>
            <p:nvPr/>
          </p:nvSpPr>
          <p:spPr>
            <a:xfrm>
              <a:off x="6650736" y="1673351"/>
              <a:ext cx="5341620" cy="4608830"/>
            </a:xfrm>
            <a:custGeom>
              <a:avLst/>
              <a:gdLst/>
              <a:ahLst/>
              <a:cxnLst/>
              <a:rect l="l" t="t" r="r" b="b"/>
              <a:pathLst>
                <a:path w="5341620" h="4608830">
                  <a:moveTo>
                    <a:pt x="0" y="4608576"/>
                  </a:moveTo>
                  <a:lnTo>
                    <a:pt x="5341620" y="4608576"/>
                  </a:lnTo>
                  <a:lnTo>
                    <a:pt x="5341620" y="0"/>
                  </a:lnTo>
                  <a:lnTo>
                    <a:pt x="0" y="0"/>
                  </a:lnTo>
                  <a:lnTo>
                    <a:pt x="0" y="4608576"/>
                  </a:lnTo>
                  <a:close/>
                </a:path>
              </a:pathLst>
            </a:custGeom>
            <a:ln w="9144">
              <a:solidFill>
                <a:srgbClr val="0D0D0D"/>
              </a:solidFill>
            </a:ln>
          </p:spPr>
          <p:txBody>
            <a:bodyPr wrap="square" lIns="0" tIns="0" rIns="0" bIns="0" rtlCol="0"/>
            <a:lstStyle/>
            <a:p>
              <a:endParaRPr/>
            </a:p>
          </p:txBody>
        </p:sp>
      </p:grpSp>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sp>
        <p:nvSpPr>
          <p:cNvPr id="17" name="TextBox 16"/>
          <p:cNvSpPr txBox="1"/>
          <p:nvPr/>
        </p:nvSpPr>
        <p:spPr>
          <a:xfrm>
            <a:off x="683568" y="1196752"/>
            <a:ext cx="7704856" cy="954107"/>
          </a:xfrm>
          <a:prstGeom prst="rect">
            <a:avLst/>
          </a:prstGeom>
          <a:noFill/>
        </p:spPr>
        <p:txBody>
          <a:bodyPr wrap="square" rtlCol="0">
            <a:spAutoFit/>
          </a:bodyPr>
          <a:lstStyle/>
          <a:p>
            <a:pPr indent="358775" algn="just"/>
            <a:r>
              <a:rPr lang="ru-RU" sz="1400" dirty="0">
                <a:latin typeface="Times New Roman" pitchFamily="18" charset="0"/>
                <a:cs typeface="Times New Roman" pitchFamily="18" charset="0"/>
              </a:rPr>
              <a:t>Новым направлением является использование при создании участков, функционирующие как исправительные центры, на объектах предприятий передвижные модульные конструкции, поскольку такая технология  имеет конкурентное преимущество за счет обеспечения высокой мобильности конструкции при относительной невысокой стоимости.</a:t>
            </a:r>
          </a:p>
        </p:txBody>
      </p:sp>
      <p:pic>
        <p:nvPicPr>
          <p:cNvPr id="15361" name="Picture 1" descr="O:\borovov\2022\УФСИН\Принудительные работы\Письма от структурных\Рисунки\ilovepdf_pages-to-jpg\Модульные конструкции-1-24_page-0020.jpg"/>
          <p:cNvPicPr>
            <a:picLocks noChangeAspect="1" noChangeArrowheads="1"/>
          </p:cNvPicPr>
          <p:nvPr/>
        </p:nvPicPr>
        <p:blipFill>
          <a:blip r:embed="rId3" cstate="print"/>
          <a:srcRect/>
          <a:stretch>
            <a:fillRect/>
          </a:stretch>
        </p:blipFill>
        <p:spPr bwMode="auto">
          <a:xfrm rot="5400000">
            <a:off x="723147" y="1589221"/>
            <a:ext cx="2297105" cy="3240360"/>
          </a:xfrm>
          <a:prstGeom prst="rect">
            <a:avLst/>
          </a:prstGeom>
          <a:noFill/>
        </p:spPr>
      </p:pic>
      <p:pic>
        <p:nvPicPr>
          <p:cNvPr id="15362" name="Picture 2" descr="O:\borovov\2022\УФСИН\Принудительные работы\Письма от структурных\Рисунки\ilovepdf_pages-to-jpg\Модульные конструкции-1-24_page-0018.jpg"/>
          <p:cNvPicPr>
            <a:picLocks noChangeAspect="1" noChangeArrowheads="1"/>
          </p:cNvPicPr>
          <p:nvPr/>
        </p:nvPicPr>
        <p:blipFill>
          <a:blip r:embed="rId4" cstate="print"/>
          <a:srcRect/>
          <a:stretch>
            <a:fillRect/>
          </a:stretch>
        </p:blipFill>
        <p:spPr bwMode="auto">
          <a:xfrm rot="16200000">
            <a:off x="774196" y="4058453"/>
            <a:ext cx="2195011" cy="3096344"/>
          </a:xfrm>
          <a:prstGeom prst="rect">
            <a:avLst/>
          </a:prstGeom>
          <a:noFill/>
        </p:spPr>
      </p:pic>
      <p:pic>
        <p:nvPicPr>
          <p:cNvPr id="15363" name="Picture 3" descr="O:\borovov\2022\УФСИН\Принудительные работы\Письма от структурных\Рисунки\ilovepdf_pages-to-jpg\Модульные конструкции-1-24_page-0014.jpg"/>
          <p:cNvPicPr>
            <a:picLocks noChangeAspect="1" noChangeArrowheads="1"/>
          </p:cNvPicPr>
          <p:nvPr/>
        </p:nvPicPr>
        <p:blipFill>
          <a:blip r:embed="rId5" cstate="print"/>
          <a:srcRect/>
          <a:stretch>
            <a:fillRect/>
          </a:stretch>
        </p:blipFill>
        <p:spPr bwMode="auto">
          <a:xfrm rot="16200000">
            <a:off x="6072701" y="3872515"/>
            <a:ext cx="2399198" cy="3384376"/>
          </a:xfrm>
          <a:prstGeom prst="rect">
            <a:avLst/>
          </a:prstGeom>
          <a:noFill/>
        </p:spPr>
      </p:pic>
      <p:pic>
        <p:nvPicPr>
          <p:cNvPr id="15364" name="Picture 4" descr="O:\borovov\2022\УФСИН\Принудительные работы\Письма от структурных\Рисунки\ilovepdf_pages-to-jpg\Модульные конструкции-1-24_page-0007.jpg"/>
          <p:cNvPicPr>
            <a:picLocks noChangeAspect="1" noChangeArrowheads="1"/>
          </p:cNvPicPr>
          <p:nvPr/>
        </p:nvPicPr>
        <p:blipFill>
          <a:blip r:embed="rId6" cstate="print"/>
          <a:srcRect/>
          <a:stretch>
            <a:fillRect/>
          </a:stretch>
        </p:blipFill>
        <p:spPr bwMode="auto">
          <a:xfrm rot="16200000">
            <a:off x="3557004" y="2931830"/>
            <a:ext cx="2070792" cy="292111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51520" y="764704"/>
            <a:ext cx="8412480" cy="381515"/>
          </a:xfrm>
          <a:prstGeom prst="rect">
            <a:avLst/>
          </a:prstGeom>
        </p:spPr>
        <p:txBody>
          <a:bodyPr vert="horz" wrap="square" lIns="0" tIns="12065" rIns="0" bIns="0" rtlCol="0">
            <a:spAutoFit/>
          </a:bodyPr>
          <a:lstStyle/>
          <a:p>
            <a:pPr marL="12700" algn="ctr">
              <a:lnSpc>
                <a:spcPct val="100000"/>
              </a:lnSpc>
              <a:spcBef>
                <a:spcPts val="95"/>
              </a:spcBef>
            </a:pPr>
            <a:r>
              <a:rPr sz="2400" b="1" spc="-20" dirty="0">
                <a:latin typeface="Times New Roman" pitchFamily="18" charset="0"/>
                <a:cs typeface="Times New Roman" pitchFamily="18" charset="0"/>
              </a:rPr>
              <a:t>БЫСТРОВОЗВОДИМЫЕ</a:t>
            </a:r>
            <a:r>
              <a:rPr sz="2400" b="1" spc="5" dirty="0">
                <a:latin typeface="Times New Roman" pitchFamily="18" charset="0"/>
                <a:cs typeface="Times New Roman" pitchFamily="18" charset="0"/>
              </a:rPr>
              <a:t> </a:t>
            </a:r>
            <a:r>
              <a:rPr sz="2400" b="1" spc="-45" dirty="0">
                <a:latin typeface="Times New Roman" pitchFamily="18" charset="0"/>
                <a:cs typeface="Times New Roman" pitchFamily="18" charset="0"/>
              </a:rPr>
              <a:t>ЗДАНИЯ</a:t>
            </a:r>
            <a:r>
              <a:rPr sz="2400" b="1" spc="-5" dirty="0">
                <a:latin typeface="Times New Roman" pitchFamily="18" charset="0"/>
                <a:cs typeface="Times New Roman" pitchFamily="18" charset="0"/>
              </a:rPr>
              <a:t> ИЦ</a:t>
            </a:r>
            <a:r>
              <a:rPr sz="2400" b="1" spc="-20" dirty="0">
                <a:latin typeface="Times New Roman" pitchFamily="18" charset="0"/>
                <a:cs typeface="Times New Roman" pitchFamily="18" charset="0"/>
              </a:rPr>
              <a:t> </a:t>
            </a:r>
            <a:r>
              <a:rPr sz="2400" b="1" spc="-55" dirty="0">
                <a:latin typeface="Times New Roman" pitchFamily="18" charset="0"/>
                <a:cs typeface="Times New Roman" pitchFamily="18" charset="0"/>
              </a:rPr>
              <a:t>(УФИЦ)</a:t>
            </a:r>
            <a:endParaRPr sz="2400" b="1" dirty="0">
              <a:latin typeface="Times New Roman" pitchFamily="18" charset="0"/>
              <a:cs typeface="Times New Roman" pitchFamily="18" charset="0"/>
            </a:endParaRPr>
          </a:p>
        </p:txBody>
      </p:sp>
      <p:pic>
        <p:nvPicPr>
          <p:cNvPr id="34818" name="Picture 2" descr="O:\borovov\2022\УФСИН\Принудительные работы\Письма от структурных\Рисунки\ilovepdf_pages-to-jpg\Модульные конструкции-1-24_page-0003.jpg"/>
          <p:cNvPicPr>
            <a:picLocks noChangeAspect="1" noChangeArrowheads="1"/>
          </p:cNvPicPr>
          <p:nvPr/>
        </p:nvPicPr>
        <p:blipFill>
          <a:blip r:embed="rId2" cstate="print"/>
          <a:srcRect/>
          <a:stretch>
            <a:fillRect/>
          </a:stretch>
        </p:blipFill>
        <p:spPr bwMode="auto">
          <a:xfrm>
            <a:off x="251520" y="1268760"/>
            <a:ext cx="3819945" cy="5388522"/>
          </a:xfrm>
          <a:prstGeom prst="rect">
            <a:avLst/>
          </a:prstGeom>
          <a:noFill/>
        </p:spPr>
      </p:pic>
      <p:pic>
        <p:nvPicPr>
          <p:cNvPr id="34819" name="Picture 3" descr="O:\borovov\2022\УФСИН\Принудительные работы\Письма от структурных\Рисунки\ilovepdf_pages-to-jpg\Модульные конструкции-1-24_page-0004.jpg"/>
          <p:cNvPicPr>
            <a:picLocks noChangeAspect="1" noChangeArrowheads="1"/>
          </p:cNvPicPr>
          <p:nvPr/>
        </p:nvPicPr>
        <p:blipFill>
          <a:blip r:embed="rId3" cstate="print"/>
          <a:srcRect/>
          <a:stretch>
            <a:fillRect/>
          </a:stretch>
        </p:blipFill>
        <p:spPr bwMode="auto">
          <a:xfrm>
            <a:off x="4932039" y="1268760"/>
            <a:ext cx="3778023" cy="532938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492664"/>
          </a:xfrm>
        </p:spPr>
        <p:txBody>
          <a:bodyPr anchor="ctr">
            <a:normAutofit/>
          </a:bodyPr>
          <a:lstStyle/>
          <a:p>
            <a:pPr algn="ctr"/>
            <a:r>
              <a:rPr lang="ru-RU" sz="2000" dirty="0">
                <a:latin typeface="Times New Roman" pitchFamily="18" charset="0"/>
                <a:cs typeface="Times New Roman" pitchFamily="18" charset="0"/>
              </a:rPr>
              <a:t>Созданные исправительные центры в Нижегородской области</a:t>
            </a:r>
          </a:p>
        </p:txBody>
      </p:sp>
      <p:sp>
        <p:nvSpPr>
          <p:cNvPr id="4" name="TextBox 3"/>
          <p:cNvSpPr txBox="1"/>
          <p:nvPr/>
        </p:nvSpPr>
        <p:spPr>
          <a:xfrm>
            <a:off x="683568" y="1196752"/>
            <a:ext cx="7920880" cy="861774"/>
          </a:xfrm>
          <a:prstGeom prst="rect">
            <a:avLst/>
          </a:prstGeom>
          <a:noFill/>
        </p:spPr>
        <p:txBody>
          <a:bodyPr wrap="square" rtlCol="0">
            <a:spAutoFit/>
          </a:bodyPr>
          <a:lstStyle/>
          <a:p>
            <a:pPr>
              <a:buFontTx/>
              <a:buChar char="-"/>
            </a:pPr>
            <a:r>
              <a:rPr lang="ru-RU" dirty="0"/>
              <a:t> </a:t>
            </a:r>
            <a:r>
              <a:rPr lang="ru-RU" sz="1600" dirty="0">
                <a:latin typeface="Times New Roman" pitchFamily="18" charset="0"/>
                <a:cs typeface="Times New Roman" pitchFamily="18" charset="0"/>
              </a:rPr>
              <a:t>На базе ИК-9 ГУФСИН России по Нижегородской области г.Дзержинск. </a:t>
            </a:r>
          </a:p>
          <a:p>
            <a:pPr>
              <a:buFontTx/>
              <a:buChar char="-"/>
            </a:pPr>
            <a:r>
              <a:rPr lang="ru-RU" sz="1600" dirty="0">
                <a:latin typeface="Times New Roman" pitchFamily="18" charset="0"/>
                <a:cs typeface="Times New Roman" pitchFamily="18" charset="0"/>
              </a:rPr>
              <a:t> АО «</a:t>
            </a:r>
            <a:r>
              <a:rPr lang="ru-RU" sz="1600" dirty="0" err="1">
                <a:latin typeface="Times New Roman" pitchFamily="18" charset="0"/>
                <a:cs typeface="Times New Roman" pitchFamily="18" charset="0"/>
              </a:rPr>
              <a:t>Линдовский</a:t>
            </a:r>
            <a:r>
              <a:rPr lang="ru-RU" sz="1600" dirty="0">
                <a:latin typeface="Times New Roman" pitchFamily="18" charset="0"/>
                <a:cs typeface="Times New Roman" pitchFamily="18" charset="0"/>
              </a:rPr>
              <a:t> племенной завод»  г. Бор, с. Спасское. </a:t>
            </a:r>
          </a:p>
          <a:p>
            <a:pPr>
              <a:buFontTx/>
              <a:buChar char="-"/>
            </a:pPr>
            <a:r>
              <a:rPr lang="ru-RU" sz="1600" dirty="0">
                <a:latin typeface="Times New Roman" pitchFamily="18" charset="0"/>
                <a:cs typeface="Times New Roman" pitchFamily="18" charset="0"/>
              </a:rPr>
              <a:t> ООО «Ресурс»  г. Семёнов</a:t>
            </a:r>
          </a:p>
        </p:txBody>
      </p:sp>
      <p:sp>
        <p:nvSpPr>
          <p:cNvPr id="5" name="TextBox 4"/>
          <p:cNvSpPr txBox="1"/>
          <p:nvPr/>
        </p:nvSpPr>
        <p:spPr>
          <a:xfrm>
            <a:off x="683568" y="2276872"/>
            <a:ext cx="7848872" cy="2954655"/>
          </a:xfrm>
          <a:prstGeom prst="rect">
            <a:avLst/>
          </a:prstGeom>
          <a:noFill/>
        </p:spPr>
        <p:txBody>
          <a:bodyPr wrap="square" rtlCol="0">
            <a:spAutoFit/>
          </a:bodyPr>
          <a:lstStyle/>
          <a:p>
            <a:pPr algn="ctr"/>
            <a:r>
              <a:rPr lang="ru-RU" sz="1400" b="1" dirty="0">
                <a:solidFill>
                  <a:schemeClr val="accent3">
                    <a:lumMod val="75000"/>
                  </a:schemeClr>
                </a:solidFill>
                <a:latin typeface="Times New Roman" pitchFamily="18" charset="0"/>
                <a:cs typeface="Times New Roman" pitchFamily="18" charset="0"/>
              </a:rPr>
              <a:t>ГУФСИН России по Нижегородской области внесены следующие предложения в ФСИН России для включения в перечень объектов,  на базе которых в 2022 году планируется организация исправительного центра  и участков, функционирующих как исправительные центры:</a:t>
            </a:r>
          </a:p>
          <a:p>
            <a:pPr lvl="0" indent="268288" algn="just">
              <a:buFont typeface="Arial" pitchFamily="34" charset="0"/>
              <a:buChar char="•"/>
            </a:pPr>
            <a:r>
              <a:rPr lang="ru-RU" sz="1400" dirty="0">
                <a:latin typeface="Times New Roman" pitchFamily="18" charset="0"/>
                <a:cs typeface="Times New Roman" pitchFamily="18" charset="0"/>
              </a:rPr>
              <a:t>Создание исправительного центра на базе объектов ликвидируемой </a:t>
            </a:r>
            <a:r>
              <a:rPr lang="ru-RU" sz="1400" dirty="0" err="1">
                <a:latin typeface="Times New Roman" pitchFamily="18" charset="0"/>
                <a:cs typeface="Times New Roman" pitchFamily="18" charset="0"/>
              </a:rPr>
              <a:t>Арзамасской</a:t>
            </a:r>
            <a:r>
              <a:rPr lang="ru-RU" sz="1400" dirty="0">
                <a:latin typeface="Times New Roman" pitchFamily="18" charset="0"/>
                <a:cs typeface="Times New Roman" pitchFamily="18" charset="0"/>
              </a:rPr>
              <a:t> воспитательной колонии с лимитом наполнения 200 мест</a:t>
            </a:r>
            <a:r>
              <a:rPr lang="ru-RU" sz="1400">
                <a:latin typeface="Times New Roman" pitchFamily="18" charset="0"/>
                <a:cs typeface="Times New Roman" pitchFamily="18" charset="0"/>
              </a:rPr>
              <a:t>. </a:t>
            </a:r>
          </a:p>
          <a:p>
            <a:pPr lvl="0" indent="268288" algn="just">
              <a:buFont typeface="Arial" pitchFamily="34" charset="0"/>
              <a:buChar char="•"/>
            </a:pPr>
            <a:r>
              <a:rPr lang="ru-RU" sz="1400">
                <a:latin typeface="Times New Roman" pitchFamily="18" charset="0"/>
                <a:cs typeface="Times New Roman" pitchFamily="18" charset="0"/>
              </a:rPr>
              <a:t>Создание </a:t>
            </a:r>
            <a:r>
              <a:rPr lang="ru-RU" sz="1400" dirty="0">
                <a:latin typeface="Times New Roman" pitchFamily="18" charset="0"/>
                <a:cs typeface="Times New Roman" pitchFamily="18" charset="0"/>
              </a:rPr>
              <a:t>участка исправительного центра, функционирующего  как исправительный центр, расположенного в п. </a:t>
            </a:r>
            <a:r>
              <a:rPr lang="ru-RU" sz="1400" dirty="0" err="1">
                <a:latin typeface="Times New Roman" pitchFamily="18" charset="0"/>
                <a:cs typeface="Times New Roman" pitchFamily="18" charset="0"/>
              </a:rPr>
              <a:t>Буреполом</a:t>
            </a:r>
            <a:r>
              <a:rPr lang="ru-RU" sz="1400" dirty="0">
                <a:latin typeface="Times New Roman" pitchFamily="18" charset="0"/>
                <a:cs typeface="Times New Roman" pitchFamily="18" charset="0"/>
              </a:rPr>
              <a:t> </a:t>
            </a:r>
            <a:r>
              <a:rPr lang="ru-RU" sz="1400" dirty="0" err="1">
                <a:latin typeface="Times New Roman" pitchFamily="18" charset="0"/>
                <a:cs typeface="Times New Roman" pitchFamily="18" charset="0"/>
              </a:rPr>
              <a:t>Тоншаевского</a:t>
            </a:r>
            <a:r>
              <a:rPr lang="ru-RU" sz="1400" dirty="0">
                <a:latin typeface="Times New Roman" pitchFamily="18" charset="0"/>
                <a:cs typeface="Times New Roman" pitchFamily="18" charset="0"/>
              </a:rPr>
              <a:t> муниципального округа, на территории ФКУ ИК-4 ГУФСИН России по Нижегородской области, в неиспользуемом в настоящее время здании роты охраны с лимитом наполнения 70 человек. </a:t>
            </a:r>
          </a:p>
          <a:p>
            <a:pPr lvl="0" indent="268288" algn="just">
              <a:buFont typeface="Arial" pitchFamily="34" charset="0"/>
              <a:buChar char="•"/>
            </a:pPr>
            <a:r>
              <a:rPr lang="ru-RU" sz="1400" dirty="0">
                <a:latin typeface="Times New Roman" pitchFamily="18" charset="0"/>
                <a:cs typeface="Times New Roman" pitchFamily="18" charset="0"/>
              </a:rPr>
              <a:t>Создание УФИЦ на объекте недвижимости, расположенного  по адресу: Нижегородская область, г. Дзержинск, ул. Черняховского,  16А, с лимитом наполнения  59 мест. </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484784"/>
            <a:ext cx="7920880" cy="4524315"/>
          </a:xfrm>
          <a:prstGeom prst="rect">
            <a:avLst/>
          </a:prstGeom>
          <a:noFill/>
        </p:spPr>
        <p:txBody>
          <a:bodyPr wrap="square" rtlCol="0">
            <a:spAutoFit/>
          </a:bodyPr>
          <a:lstStyle/>
          <a:p>
            <a:pPr>
              <a:buFont typeface="Arial" pitchFamily="34" charset="0"/>
              <a:buChar char="•"/>
            </a:pPr>
            <a:r>
              <a:rPr lang="ru-RU" dirty="0">
                <a:latin typeface="Times New Roman" pitchFamily="18" charset="0"/>
                <a:cs typeface="Times New Roman" pitchFamily="18" charset="0"/>
              </a:rPr>
              <a:t>Принудительные работы – применяются как альтернатива лишению свободы в случаях за совершение преступлений небольшой или средней тяжести либо за совершение тяжкого преступления впервые.</a:t>
            </a:r>
          </a:p>
          <a:p>
            <a:endParaRPr lang="ru-RU" dirty="0">
              <a:latin typeface="Times New Roman" pitchFamily="18" charset="0"/>
              <a:cs typeface="Times New Roman" pitchFamily="18" charset="0"/>
            </a:endParaRPr>
          </a:p>
          <a:p>
            <a:pPr>
              <a:buFont typeface="Arial" pitchFamily="34" charset="0"/>
              <a:buChar char="•"/>
            </a:pPr>
            <a:r>
              <a:rPr lang="ru-RU" dirty="0">
                <a:latin typeface="Times New Roman" pitchFamily="18" charset="0"/>
                <a:cs typeface="Times New Roman" pitchFamily="18" charset="0"/>
              </a:rPr>
              <a:t>Принудительные работы назначаются на срок от двух до пяти лет.</a:t>
            </a:r>
          </a:p>
          <a:p>
            <a:endParaRPr lang="ru-RU" dirty="0">
              <a:latin typeface="Times New Roman" pitchFamily="18" charset="0"/>
              <a:cs typeface="Times New Roman" pitchFamily="18" charset="0"/>
            </a:endParaRPr>
          </a:p>
          <a:p>
            <a:pPr algn="ctr"/>
            <a:r>
              <a:rPr lang="ru-RU" b="1" dirty="0">
                <a:latin typeface="Times New Roman" pitchFamily="18" charset="0"/>
                <a:cs typeface="Times New Roman" pitchFamily="18" charset="0"/>
              </a:rPr>
              <a:t>Принудительные работы не назначаются</a:t>
            </a:r>
          </a:p>
          <a:p>
            <a:pPr marL="342900" indent="-342900" algn="ctr">
              <a:buFont typeface="+mj-lt"/>
              <a:buAutoNum type="arabicPeriod"/>
            </a:pPr>
            <a:r>
              <a:rPr lang="ru-RU" dirty="0">
                <a:latin typeface="Times New Roman" pitchFamily="18" charset="0"/>
                <a:cs typeface="Times New Roman" pitchFamily="18" charset="0"/>
              </a:rPr>
              <a:t>Несовершеннолетним.</a:t>
            </a:r>
          </a:p>
          <a:p>
            <a:pPr marL="342900" indent="-342900" algn="ctr">
              <a:buFont typeface="+mj-lt"/>
              <a:buAutoNum type="arabicPeriod"/>
            </a:pPr>
            <a:r>
              <a:rPr lang="ru-RU" dirty="0">
                <a:latin typeface="Times New Roman" pitchFamily="18" charset="0"/>
                <a:cs typeface="Times New Roman" pitchFamily="18" charset="0"/>
              </a:rPr>
              <a:t>Инвалидам первой или второй группы.</a:t>
            </a:r>
          </a:p>
          <a:p>
            <a:pPr marL="342900" indent="-342900" algn="ctr">
              <a:buFont typeface="+mj-lt"/>
              <a:buAutoNum type="arabicPeriod"/>
            </a:pPr>
            <a:r>
              <a:rPr lang="ru-RU" dirty="0">
                <a:latin typeface="Times New Roman" pitchFamily="18" charset="0"/>
                <a:cs typeface="Times New Roman" pitchFamily="18" charset="0"/>
              </a:rPr>
              <a:t>Беременным женщинам.</a:t>
            </a:r>
          </a:p>
          <a:p>
            <a:pPr marL="342900" indent="-342900" algn="ctr">
              <a:buFont typeface="+mj-lt"/>
              <a:buAutoNum type="arabicPeriod"/>
            </a:pPr>
            <a:r>
              <a:rPr lang="ru-RU" dirty="0">
                <a:latin typeface="Times New Roman" pitchFamily="18" charset="0"/>
                <a:cs typeface="Times New Roman" pitchFamily="18" charset="0"/>
              </a:rPr>
              <a:t>Женщинам, имеющих детей в возрасте до 3 лет.</a:t>
            </a:r>
          </a:p>
          <a:p>
            <a:pPr marL="342900" indent="-342900" algn="ctr">
              <a:buFont typeface="+mj-lt"/>
              <a:buAutoNum type="arabicPeriod"/>
            </a:pPr>
            <a:r>
              <a:rPr lang="ru-RU" dirty="0">
                <a:latin typeface="Times New Roman" pitchFamily="18" charset="0"/>
                <a:cs typeface="Times New Roman" pitchFamily="18" charset="0"/>
              </a:rPr>
              <a:t>Женщинам, достигшим 55-ти лет.</a:t>
            </a:r>
          </a:p>
          <a:p>
            <a:pPr marL="342900" indent="-342900" algn="ctr">
              <a:buFont typeface="+mj-lt"/>
              <a:buAutoNum type="arabicPeriod"/>
            </a:pPr>
            <a:r>
              <a:rPr lang="ru-RU" dirty="0">
                <a:latin typeface="Times New Roman" pitchFamily="18" charset="0"/>
                <a:cs typeface="Times New Roman" pitchFamily="18" charset="0"/>
              </a:rPr>
              <a:t>Мужчинам, достигшим 60-ти лет.</a:t>
            </a:r>
          </a:p>
          <a:p>
            <a:pPr marL="342900" indent="-342900" algn="ctr">
              <a:buFont typeface="+mj-lt"/>
              <a:buAutoNum type="arabicPeriod"/>
            </a:pPr>
            <a:r>
              <a:rPr lang="ru-RU" dirty="0">
                <a:latin typeface="Times New Roman" pitchFamily="18" charset="0"/>
                <a:cs typeface="Times New Roman" pitchFamily="18" charset="0"/>
              </a:rPr>
              <a:t>Военнослужащим.</a:t>
            </a:r>
          </a:p>
          <a:p>
            <a:pPr algn="ctr"/>
            <a:endParaRPr lang="ru-RU" dirty="0">
              <a:latin typeface="Times New Roman" pitchFamily="18" charset="0"/>
              <a:cs typeface="Times New Roman" pitchFamily="18" charset="0"/>
            </a:endParaRPr>
          </a:p>
          <a:p>
            <a:pPr algn="ctr"/>
            <a:endParaRPr lang="ru-RU" dirty="0">
              <a:latin typeface="Times New Roman" pitchFamily="18" charset="0"/>
              <a:cs typeface="Times New Roman" pitchFamily="18" charset="0"/>
            </a:endParaRPr>
          </a:p>
        </p:txBody>
      </p:sp>
      <p:sp>
        <p:nvSpPr>
          <p:cNvPr id="6" name="TextBox 5"/>
          <p:cNvSpPr txBox="1"/>
          <p:nvPr/>
        </p:nvSpPr>
        <p:spPr>
          <a:xfrm>
            <a:off x="1907704" y="548680"/>
            <a:ext cx="5616624" cy="523220"/>
          </a:xfrm>
          <a:prstGeom prst="rect">
            <a:avLst/>
          </a:prstGeom>
          <a:noFill/>
        </p:spPr>
        <p:txBody>
          <a:bodyPr wrap="square" rtlCol="0">
            <a:spAutoFit/>
          </a:bodyPr>
          <a:lstStyle/>
          <a:p>
            <a:pPr algn="ctr"/>
            <a:r>
              <a:rPr lang="ru-RU" sz="2800" b="1" dirty="0">
                <a:solidFill>
                  <a:schemeClr val="accent3">
                    <a:lumMod val="75000"/>
                  </a:schemeClr>
                </a:solidFill>
                <a:latin typeface="Times New Roman" pitchFamily="18" charset="0"/>
                <a:cs typeface="Times New Roman" pitchFamily="18" charset="0"/>
              </a:rPr>
              <a:t>Принудительные работы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58115" y="2204864"/>
            <a:ext cx="8806373" cy="3234219"/>
          </a:xfrm>
          <a:prstGeom prst="rect">
            <a:avLst/>
          </a:prstGeom>
        </p:spPr>
        <p:txBody>
          <a:bodyPr vert="horz" wrap="square" lIns="0" tIns="60960" rIns="0" bIns="0" rtlCol="0">
            <a:spAutoFit/>
          </a:bodyPr>
          <a:lstStyle/>
          <a:p>
            <a:pPr marL="355600" indent="-355600" algn="just">
              <a:spcBef>
                <a:spcPts val="480"/>
              </a:spcBef>
              <a:buFont typeface="Arial" pitchFamily="34" charset="0"/>
              <a:buChar char="•"/>
              <a:tabLst>
                <a:tab pos="0" algn="l"/>
              </a:tabLst>
            </a:pPr>
            <a:r>
              <a:rPr lang="ru-RU" sz="1600" spc="-50" dirty="0">
                <a:latin typeface="Times New Roman"/>
                <a:cs typeface="Times New Roman"/>
              </a:rPr>
              <a:t>Принудительные работы – это социальный проект, применяется данный вид наказания в Российской Федерации с 1 января 2017 года. Целью принудительных работ является исправление и </a:t>
            </a:r>
            <a:r>
              <a:rPr lang="ru-RU" sz="1600" spc="-50" dirty="0" err="1">
                <a:latin typeface="Times New Roman"/>
                <a:cs typeface="Times New Roman"/>
              </a:rPr>
              <a:t>ресоциализация</a:t>
            </a:r>
            <a:r>
              <a:rPr lang="ru-RU" sz="1600" spc="-50" dirty="0">
                <a:latin typeface="Times New Roman"/>
                <a:cs typeface="Times New Roman"/>
              </a:rPr>
              <a:t> осужденных через обязательное привлечение их к труду.</a:t>
            </a:r>
          </a:p>
          <a:p>
            <a:pPr marL="355600" indent="-355600" algn="just">
              <a:spcBef>
                <a:spcPts val="480"/>
              </a:spcBef>
              <a:buFont typeface="Arial" pitchFamily="34" charset="0"/>
              <a:buChar char="•"/>
              <a:tabLst>
                <a:tab pos="0" algn="l"/>
              </a:tabLst>
            </a:pPr>
            <a:endParaRPr sz="160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r>
              <a:rPr sz="1600" spc="-10" dirty="0">
                <a:latin typeface="Times New Roman"/>
                <a:cs typeface="Times New Roman"/>
              </a:rPr>
              <a:t>Осужденные </a:t>
            </a:r>
            <a:r>
              <a:rPr sz="1600" spc="-20" dirty="0">
                <a:latin typeface="Times New Roman"/>
                <a:cs typeface="Times New Roman"/>
              </a:rPr>
              <a:t>живут </a:t>
            </a:r>
            <a:r>
              <a:rPr sz="1600" spc="-5" dirty="0">
                <a:latin typeface="Times New Roman"/>
                <a:cs typeface="Times New Roman"/>
              </a:rPr>
              <a:t>в </a:t>
            </a:r>
            <a:r>
              <a:rPr sz="1600" dirty="0">
                <a:latin typeface="Times New Roman"/>
                <a:cs typeface="Times New Roman"/>
              </a:rPr>
              <a:t>общежитиях, </a:t>
            </a:r>
            <a:r>
              <a:rPr sz="1600" spc="-10" dirty="0">
                <a:latin typeface="Times New Roman"/>
                <a:cs typeface="Times New Roman"/>
              </a:rPr>
              <a:t>привлекаются </a:t>
            </a:r>
            <a:r>
              <a:rPr sz="1600" spc="-5" dirty="0">
                <a:latin typeface="Times New Roman"/>
                <a:cs typeface="Times New Roman"/>
              </a:rPr>
              <a:t>к </a:t>
            </a:r>
            <a:r>
              <a:rPr sz="1600" spc="-25" dirty="0">
                <a:latin typeface="Times New Roman"/>
                <a:cs typeface="Times New Roman"/>
              </a:rPr>
              <a:t>труду </a:t>
            </a:r>
            <a:r>
              <a:rPr sz="1600" spc="-5" dirty="0">
                <a:latin typeface="Times New Roman"/>
                <a:cs typeface="Times New Roman"/>
              </a:rPr>
              <a:t>в организациях любой </a:t>
            </a:r>
            <a:r>
              <a:rPr sz="1600" dirty="0">
                <a:latin typeface="Times New Roman"/>
                <a:cs typeface="Times New Roman"/>
              </a:rPr>
              <a:t>организационно- </a:t>
            </a:r>
            <a:r>
              <a:rPr sz="1600" spc="5" dirty="0">
                <a:latin typeface="Times New Roman"/>
                <a:cs typeface="Times New Roman"/>
              </a:rPr>
              <a:t> </a:t>
            </a:r>
            <a:r>
              <a:rPr sz="1600" spc="-10" dirty="0">
                <a:latin typeface="Times New Roman"/>
                <a:cs typeface="Times New Roman"/>
              </a:rPr>
              <a:t>правовой </a:t>
            </a:r>
            <a:r>
              <a:rPr sz="1600" spc="-5" dirty="0">
                <a:latin typeface="Times New Roman"/>
                <a:cs typeface="Times New Roman"/>
              </a:rPr>
              <a:t>формы, в основном,</a:t>
            </a:r>
            <a:r>
              <a:rPr sz="1600" dirty="0">
                <a:latin typeface="Times New Roman"/>
                <a:cs typeface="Times New Roman"/>
              </a:rPr>
              <a:t> </a:t>
            </a:r>
            <a:r>
              <a:rPr sz="1600" spc="-5" dirty="0">
                <a:latin typeface="Times New Roman"/>
                <a:cs typeface="Times New Roman"/>
              </a:rPr>
              <a:t>на</a:t>
            </a:r>
            <a:r>
              <a:rPr sz="1600" dirty="0">
                <a:latin typeface="Times New Roman"/>
                <a:cs typeface="Times New Roman"/>
              </a:rPr>
              <a:t> </a:t>
            </a:r>
            <a:r>
              <a:rPr sz="1600" spc="-5" dirty="0">
                <a:latin typeface="Times New Roman"/>
                <a:cs typeface="Times New Roman"/>
              </a:rPr>
              <a:t>работах, не </a:t>
            </a:r>
            <a:r>
              <a:rPr sz="1600" spc="-10" dirty="0">
                <a:latin typeface="Times New Roman"/>
                <a:cs typeface="Times New Roman"/>
              </a:rPr>
              <a:t>требующих</a:t>
            </a:r>
            <a:r>
              <a:rPr sz="1600" spc="380" dirty="0">
                <a:latin typeface="Times New Roman"/>
                <a:cs typeface="Times New Roman"/>
              </a:rPr>
              <a:t> </a:t>
            </a:r>
            <a:r>
              <a:rPr sz="1600" dirty="0">
                <a:latin typeface="Times New Roman"/>
                <a:cs typeface="Times New Roman"/>
              </a:rPr>
              <a:t>специальных </a:t>
            </a:r>
            <a:r>
              <a:rPr sz="1600" spc="-5" dirty="0">
                <a:latin typeface="Times New Roman"/>
                <a:cs typeface="Times New Roman"/>
              </a:rPr>
              <a:t>квалификаций. При </a:t>
            </a:r>
            <a:r>
              <a:rPr sz="1600" spc="-20" dirty="0">
                <a:latin typeface="Times New Roman"/>
                <a:cs typeface="Times New Roman"/>
              </a:rPr>
              <a:t>этом </a:t>
            </a:r>
            <a:r>
              <a:rPr sz="1600" spc="-15" dirty="0">
                <a:latin typeface="Times New Roman"/>
                <a:cs typeface="Times New Roman"/>
              </a:rPr>
              <a:t> </a:t>
            </a:r>
            <a:r>
              <a:rPr sz="1600" spc="-5" dirty="0">
                <a:latin typeface="Times New Roman"/>
                <a:cs typeface="Times New Roman"/>
              </a:rPr>
              <a:t>они</a:t>
            </a:r>
            <a:r>
              <a:rPr sz="1600" spc="15" dirty="0">
                <a:latin typeface="Times New Roman"/>
                <a:cs typeface="Times New Roman"/>
              </a:rPr>
              <a:t> </a:t>
            </a:r>
            <a:r>
              <a:rPr sz="1600" spc="-15" dirty="0">
                <a:latin typeface="Times New Roman"/>
                <a:cs typeface="Times New Roman"/>
              </a:rPr>
              <a:t>получают</a:t>
            </a:r>
            <a:r>
              <a:rPr sz="1600" spc="45" dirty="0">
                <a:latin typeface="Times New Roman"/>
                <a:cs typeface="Times New Roman"/>
              </a:rPr>
              <a:t> </a:t>
            </a:r>
            <a:r>
              <a:rPr sz="1600" spc="-15" dirty="0">
                <a:latin typeface="Times New Roman"/>
                <a:cs typeface="Times New Roman"/>
              </a:rPr>
              <a:t>зарплату</a:t>
            </a:r>
            <a:r>
              <a:rPr sz="1600" spc="35" dirty="0">
                <a:latin typeface="Times New Roman"/>
                <a:cs typeface="Times New Roman"/>
              </a:rPr>
              <a:t> </a:t>
            </a:r>
            <a:r>
              <a:rPr sz="1600" spc="-5" dirty="0">
                <a:latin typeface="Times New Roman"/>
                <a:cs typeface="Times New Roman"/>
              </a:rPr>
              <a:t>не</a:t>
            </a:r>
            <a:r>
              <a:rPr sz="1600" spc="20" dirty="0">
                <a:latin typeface="Times New Roman"/>
                <a:cs typeface="Times New Roman"/>
              </a:rPr>
              <a:t> </a:t>
            </a:r>
            <a:r>
              <a:rPr sz="1600" spc="-15" dirty="0">
                <a:latin typeface="Times New Roman"/>
                <a:cs typeface="Times New Roman"/>
              </a:rPr>
              <a:t>ниже</a:t>
            </a:r>
            <a:r>
              <a:rPr sz="1600" spc="25" dirty="0">
                <a:latin typeface="Times New Roman"/>
                <a:cs typeface="Times New Roman"/>
              </a:rPr>
              <a:t> </a:t>
            </a:r>
            <a:r>
              <a:rPr sz="1600" spc="-5" dirty="0">
                <a:latin typeface="Times New Roman"/>
                <a:cs typeface="Times New Roman"/>
              </a:rPr>
              <a:t>МРОТ</a:t>
            </a:r>
            <a:r>
              <a:rPr sz="1600" spc="10" dirty="0">
                <a:latin typeface="Times New Roman"/>
                <a:cs typeface="Times New Roman"/>
              </a:rPr>
              <a:t> </a:t>
            </a:r>
            <a:r>
              <a:rPr sz="1600" spc="-5" dirty="0">
                <a:latin typeface="Times New Roman"/>
                <a:cs typeface="Times New Roman"/>
              </a:rPr>
              <a:t>и</a:t>
            </a:r>
            <a:r>
              <a:rPr sz="1600" spc="10" dirty="0">
                <a:latin typeface="Times New Roman"/>
                <a:cs typeface="Times New Roman"/>
              </a:rPr>
              <a:t> </a:t>
            </a:r>
            <a:r>
              <a:rPr sz="1600" spc="-5" dirty="0">
                <a:latin typeface="Times New Roman"/>
                <a:cs typeface="Times New Roman"/>
              </a:rPr>
              <a:t>не</a:t>
            </a:r>
            <a:r>
              <a:rPr sz="1600" spc="15" dirty="0">
                <a:latin typeface="Times New Roman"/>
                <a:cs typeface="Times New Roman"/>
              </a:rPr>
              <a:t> </a:t>
            </a:r>
            <a:r>
              <a:rPr sz="1600" spc="-10" dirty="0">
                <a:latin typeface="Times New Roman"/>
                <a:cs typeface="Times New Roman"/>
              </a:rPr>
              <a:t>вправе</a:t>
            </a:r>
            <a:r>
              <a:rPr sz="1600"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5" dirty="0">
                <a:latin typeface="Times New Roman"/>
                <a:cs typeface="Times New Roman"/>
              </a:rPr>
              <a:t>от</a:t>
            </a:r>
            <a:r>
              <a:rPr sz="1600" spc="-10" dirty="0">
                <a:latin typeface="Times New Roman"/>
                <a:cs typeface="Times New Roman"/>
              </a:rPr>
              <a:t> предложенной</a:t>
            </a:r>
            <a:r>
              <a:rPr sz="1600" spc="45" dirty="0">
                <a:latin typeface="Times New Roman"/>
                <a:cs typeface="Times New Roman"/>
              </a:rPr>
              <a:t> </a:t>
            </a:r>
            <a:r>
              <a:rPr sz="1600" spc="-10" dirty="0" err="1">
                <a:latin typeface="Times New Roman"/>
                <a:cs typeface="Times New Roman"/>
              </a:rPr>
              <a:t>работы</a:t>
            </a:r>
            <a:r>
              <a:rPr sz="1600" spc="-10" dirty="0">
                <a:latin typeface="Times New Roman"/>
                <a:cs typeface="Times New Roman"/>
              </a:rPr>
              <a:t>.</a:t>
            </a:r>
            <a:endParaRPr lang="ru-RU" sz="1600" spc="-10" dirty="0">
              <a:latin typeface="Times New Roman"/>
              <a:cs typeface="Times New Roman"/>
            </a:endParaRPr>
          </a:p>
          <a:p>
            <a:pPr marL="355600" marR="6350" indent="-342900" algn="just">
              <a:lnSpc>
                <a:spcPct val="100000"/>
              </a:lnSpc>
              <a:spcBef>
                <a:spcPts val="390"/>
              </a:spcBef>
              <a:buFont typeface="Arial" pitchFamily="34" charset="0"/>
              <a:buChar char="•"/>
              <a:tabLst>
                <a:tab pos="0" algn="l"/>
              </a:tabLst>
            </a:pPr>
            <a:endParaRPr sz="1600" dirty="0">
              <a:latin typeface="Times New Roman"/>
              <a:cs typeface="Times New Roman"/>
            </a:endParaRPr>
          </a:p>
          <a:p>
            <a:pPr marL="355600" marR="5080" indent="-342900" algn="just">
              <a:lnSpc>
                <a:spcPct val="100000"/>
              </a:lnSpc>
              <a:spcBef>
                <a:spcPts val="380"/>
              </a:spcBef>
              <a:buFont typeface="Arial" pitchFamily="34" charset="0"/>
              <a:buChar char="•"/>
              <a:tabLst>
                <a:tab pos="0" algn="l"/>
              </a:tabLst>
            </a:pPr>
            <a:r>
              <a:rPr sz="1600" spc="-5" dirty="0">
                <a:latin typeface="Times New Roman"/>
                <a:cs typeface="Times New Roman"/>
              </a:rPr>
              <a:t>Надзор</a:t>
            </a:r>
            <a:r>
              <a:rPr sz="1600" dirty="0">
                <a:latin typeface="Times New Roman"/>
                <a:cs typeface="Times New Roman"/>
              </a:rPr>
              <a:t> за</a:t>
            </a:r>
            <a:r>
              <a:rPr sz="1600" spc="5" dirty="0">
                <a:latin typeface="Times New Roman"/>
                <a:cs typeface="Times New Roman"/>
              </a:rPr>
              <a:t> </a:t>
            </a:r>
            <a:r>
              <a:rPr sz="1600" spc="-10" dirty="0">
                <a:latin typeface="Times New Roman"/>
                <a:cs typeface="Times New Roman"/>
              </a:rPr>
              <a:t>отбыванием</a:t>
            </a:r>
            <a:r>
              <a:rPr sz="1600" spc="-5" dirty="0">
                <a:latin typeface="Times New Roman"/>
                <a:cs typeface="Times New Roman"/>
              </a:rPr>
              <a:t> наказания</a:t>
            </a:r>
            <a:r>
              <a:rPr sz="1600" dirty="0">
                <a:latin typeface="Times New Roman"/>
                <a:cs typeface="Times New Roman"/>
              </a:rPr>
              <a:t> </a:t>
            </a:r>
            <a:r>
              <a:rPr sz="1600" spc="-5" dirty="0">
                <a:latin typeface="Times New Roman"/>
                <a:cs typeface="Times New Roman"/>
              </a:rPr>
              <a:t>осужденными</a:t>
            </a:r>
            <a:r>
              <a:rPr sz="1600" dirty="0">
                <a:latin typeface="Times New Roman"/>
                <a:cs typeface="Times New Roman"/>
              </a:rPr>
              <a:t> </a:t>
            </a:r>
            <a:r>
              <a:rPr sz="1600" spc="-5" dirty="0">
                <a:latin typeface="Times New Roman"/>
                <a:cs typeface="Times New Roman"/>
              </a:rPr>
              <a:t>к</a:t>
            </a:r>
            <a:r>
              <a:rPr sz="1600" dirty="0">
                <a:latin typeface="Times New Roman"/>
                <a:cs typeface="Times New Roman"/>
              </a:rPr>
              <a:t> </a:t>
            </a:r>
            <a:r>
              <a:rPr sz="1600" spc="-10" dirty="0">
                <a:latin typeface="Times New Roman"/>
                <a:cs typeface="Times New Roman"/>
              </a:rPr>
              <a:t>принудительным</a:t>
            </a:r>
            <a:r>
              <a:rPr sz="1600" spc="-5" dirty="0">
                <a:latin typeface="Times New Roman"/>
                <a:cs typeface="Times New Roman"/>
              </a:rPr>
              <a:t> работам</a:t>
            </a:r>
            <a:r>
              <a:rPr sz="1600" dirty="0">
                <a:latin typeface="Times New Roman"/>
                <a:cs typeface="Times New Roman"/>
              </a:rPr>
              <a:t> осуществляется </a:t>
            </a:r>
            <a:r>
              <a:rPr sz="1600" spc="5" dirty="0">
                <a:latin typeface="Times New Roman"/>
                <a:cs typeface="Times New Roman"/>
              </a:rPr>
              <a:t> </a:t>
            </a:r>
            <a:r>
              <a:rPr sz="1600" dirty="0">
                <a:latin typeface="Times New Roman"/>
                <a:cs typeface="Times New Roman"/>
              </a:rPr>
              <a:t>администрацией</a:t>
            </a:r>
            <a:r>
              <a:rPr sz="1600" spc="5" dirty="0">
                <a:latin typeface="Times New Roman"/>
                <a:cs typeface="Times New Roman"/>
              </a:rPr>
              <a:t> </a:t>
            </a:r>
            <a:r>
              <a:rPr sz="1600" spc="-10" dirty="0">
                <a:latin typeface="Times New Roman"/>
                <a:cs typeface="Times New Roman"/>
              </a:rPr>
              <a:t>исправительного</a:t>
            </a:r>
            <a:r>
              <a:rPr sz="1600" spc="-5" dirty="0">
                <a:latin typeface="Times New Roman"/>
                <a:cs typeface="Times New Roman"/>
              </a:rPr>
              <a:t> </a:t>
            </a:r>
            <a:r>
              <a:rPr sz="1600" dirty="0">
                <a:latin typeface="Times New Roman"/>
                <a:cs typeface="Times New Roman"/>
              </a:rPr>
              <a:t>центра</a:t>
            </a:r>
            <a:r>
              <a:rPr sz="1600" spc="5" dirty="0">
                <a:latin typeface="Times New Roman"/>
                <a:cs typeface="Times New Roman"/>
              </a:rPr>
              <a:t> </a:t>
            </a:r>
            <a:r>
              <a:rPr sz="1600" spc="-5" dirty="0">
                <a:latin typeface="Times New Roman"/>
                <a:cs typeface="Times New Roman"/>
              </a:rPr>
              <a:t>и</a:t>
            </a:r>
            <a:r>
              <a:rPr sz="1600" dirty="0">
                <a:latin typeface="Times New Roman"/>
                <a:cs typeface="Times New Roman"/>
              </a:rPr>
              <a:t> состоит</a:t>
            </a:r>
            <a:r>
              <a:rPr sz="1600" spc="5" dirty="0">
                <a:latin typeface="Times New Roman"/>
                <a:cs typeface="Times New Roman"/>
              </a:rPr>
              <a:t> </a:t>
            </a:r>
            <a:r>
              <a:rPr sz="1600" spc="-5" dirty="0">
                <a:latin typeface="Times New Roman"/>
                <a:cs typeface="Times New Roman"/>
              </a:rPr>
              <a:t>в</a:t>
            </a:r>
            <a:r>
              <a:rPr sz="1600" dirty="0">
                <a:latin typeface="Times New Roman"/>
                <a:cs typeface="Times New Roman"/>
              </a:rPr>
              <a:t> </a:t>
            </a:r>
            <a:r>
              <a:rPr sz="1600" spc="-15" dirty="0">
                <a:latin typeface="Times New Roman"/>
                <a:cs typeface="Times New Roman"/>
              </a:rPr>
              <a:t>наблюдении</a:t>
            </a:r>
            <a:r>
              <a:rPr sz="1600" spc="-10" dirty="0">
                <a:latin typeface="Times New Roman"/>
                <a:cs typeface="Times New Roman"/>
              </a:rPr>
              <a:t> </a:t>
            </a:r>
            <a:r>
              <a:rPr sz="1600" spc="-5" dirty="0">
                <a:latin typeface="Times New Roman"/>
                <a:cs typeface="Times New Roman"/>
              </a:rPr>
              <a:t>и</a:t>
            </a:r>
            <a:r>
              <a:rPr sz="1600" dirty="0">
                <a:latin typeface="Times New Roman"/>
                <a:cs typeface="Times New Roman"/>
              </a:rPr>
              <a:t> </a:t>
            </a:r>
            <a:r>
              <a:rPr sz="1600" spc="-15" dirty="0">
                <a:latin typeface="Times New Roman"/>
                <a:cs typeface="Times New Roman"/>
              </a:rPr>
              <a:t>контроле</a:t>
            </a:r>
            <a:r>
              <a:rPr sz="1600" spc="-10" dirty="0">
                <a:latin typeface="Times New Roman"/>
                <a:cs typeface="Times New Roman"/>
              </a:rPr>
              <a:t> </a:t>
            </a:r>
            <a:r>
              <a:rPr sz="1600" spc="-5" dirty="0">
                <a:latin typeface="Times New Roman"/>
                <a:cs typeface="Times New Roman"/>
              </a:rPr>
              <a:t>за</a:t>
            </a:r>
            <a:r>
              <a:rPr sz="1600" dirty="0">
                <a:latin typeface="Times New Roman"/>
                <a:cs typeface="Times New Roman"/>
              </a:rPr>
              <a:t> </a:t>
            </a:r>
            <a:r>
              <a:rPr sz="1600" spc="-5" dirty="0">
                <a:latin typeface="Times New Roman"/>
                <a:cs typeface="Times New Roman"/>
              </a:rPr>
              <a:t>поведением </a:t>
            </a:r>
            <a:r>
              <a:rPr sz="1600" dirty="0">
                <a:latin typeface="Times New Roman"/>
                <a:cs typeface="Times New Roman"/>
              </a:rPr>
              <a:t> </a:t>
            </a:r>
            <a:r>
              <a:rPr sz="1600" spc="-5" dirty="0">
                <a:latin typeface="Times New Roman"/>
                <a:cs typeface="Times New Roman"/>
              </a:rPr>
              <a:t>осужденных</a:t>
            </a:r>
            <a:r>
              <a:rPr sz="1600" spc="270" dirty="0">
                <a:latin typeface="Times New Roman"/>
                <a:cs typeface="Times New Roman"/>
              </a:rPr>
              <a:t> </a:t>
            </a:r>
            <a:r>
              <a:rPr sz="1600" spc="-5" dirty="0">
                <a:latin typeface="Times New Roman"/>
                <a:cs typeface="Times New Roman"/>
              </a:rPr>
              <a:t>в</a:t>
            </a:r>
            <a:r>
              <a:rPr sz="1600" spc="270" dirty="0">
                <a:latin typeface="Times New Roman"/>
                <a:cs typeface="Times New Roman"/>
              </a:rPr>
              <a:t> </a:t>
            </a:r>
            <a:r>
              <a:rPr sz="1600" spc="-5" dirty="0">
                <a:latin typeface="Times New Roman"/>
                <a:cs typeface="Times New Roman"/>
              </a:rPr>
              <a:t>исправительном</a:t>
            </a:r>
            <a:r>
              <a:rPr sz="1600" spc="290" dirty="0">
                <a:latin typeface="Times New Roman"/>
                <a:cs typeface="Times New Roman"/>
              </a:rPr>
              <a:t> </a:t>
            </a:r>
            <a:r>
              <a:rPr sz="1600" spc="-5" dirty="0">
                <a:latin typeface="Times New Roman"/>
                <a:cs typeface="Times New Roman"/>
              </a:rPr>
              <a:t>центре,</a:t>
            </a:r>
            <a:r>
              <a:rPr sz="1600" spc="275" dirty="0">
                <a:latin typeface="Times New Roman"/>
                <a:cs typeface="Times New Roman"/>
              </a:rPr>
              <a:t> </a:t>
            </a:r>
            <a:r>
              <a:rPr sz="1600" spc="-5" dirty="0">
                <a:latin typeface="Times New Roman"/>
                <a:cs typeface="Times New Roman"/>
              </a:rPr>
              <a:t>а</a:t>
            </a:r>
            <a:r>
              <a:rPr sz="1600" spc="270" dirty="0">
                <a:latin typeface="Times New Roman"/>
                <a:cs typeface="Times New Roman"/>
              </a:rPr>
              <a:t> </a:t>
            </a:r>
            <a:r>
              <a:rPr sz="1600" spc="-5" dirty="0">
                <a:latin typeface="Times New Roman"/>
                <a:cs typeface="Times New Roman"/>
              </a:rPr>
              <a:t>также</a:t>
            </a:r>
            <a:r>
              <a:rPr sz="1600" spc="275" dirty="0">
                <a:latin typeface="Times New Roman"/>
                <a:cs typeface="Times New Roman"/>
              </a:rPr>
              <a:t> </a:t>
            </a:r>
            <a:r>
              <a:rPr sz="1600" spc="-5" dirty="0">
                <a:latin typeface="Times New Roman"/>
                <a:cs typeface="Times New Roman"/>
              </a:rPr>
              <a:t>по</a:t>
            </a:r>
            <a:r>
              <a:rPr sz="1600" spc="275" dirty="0">
                <a:latin typeface="Times New Roman"/>
                <a:cs typeface="Times New Roman"/>
              </a:rPr>
              <a:t> </a:t>
            </a:r>
            <a:r>
              <a:rPr sz="1600" dirty="0">
                <a:latin typeface="Times New Roman"/>
                <a:cs typeface="Times New Roman"/>
              </a:rPr>
              <a:t>месту</a:t>
            </a:r>
            <a:r>
              <a:rPr sz="1600" spc="275" dirty="0">
                <a:latin typeface="Times New Roman"/>
                <a:cs typeface="Times New Roman"/>
              </a:rPr>
              <a:t> </a:t>
            </a:r>
            <a:r>
              <a:rPr sz="1600" spc="-5" dirty="0">
                <a:latin typeface="Times New Roman"/>
                <a:cs typeface="Times New Roman"/>
              </a:rPr>
              <a:t>работы</a:t>
            </a:r>
            <a:r>
              <a:rPr sz="1600" spc="275" dirty="0">
                <a:latin typeface="Times New Roman"/>
                <a:cs typeface="Times New Roman"/>
              </a:rPr>
              <a:t> </a:t>
            </a:r>
            <a:r>
              <a:rPr sz="1600" spc="-5" dirty="0">
                <a:latin typeface="Times New Roman"/>
                <a:cs typeface="Times New Roman"/>
              </a:rPr>
              <a:t>путем</a:t>
            </a:r>
            <a:r>
              <a:rPr sz="1600" spc="275" dirty="0">
                <a:latin typeface="Times New Roman"/>
                <a:cs typeface="Times New Roman"/>
              </a:rPr>
              <a:t> </a:t>
            </a:r>
            <a:r>
              <a:rPr sz="1600" spc="-10" dirty="0">
                <a:latin typeface="Times New Roman"/>
                <a:cs typeface="Times New Roman"/>
              </a:rPr>
              <a:t>ежедневного</a:t>
            </a:r>
            <a:r>
              <a:rPr sz="1600" spc="555" dirty="0">
                <a:latin typeface="Times New Roman"/>
                <a:cs typeface="Times New Roman"/>
              </a:rPr>
              <a:t> </a:t>
            </a:r>
            <a:r>
              <a:rPr sz="1600" spc="-5" dirty="0">
                <a:latin typeface="Times New Roman"/>
                <a:cs typeface="Times New Roman"/>
              </a:rPr>
              <a:t>проверки </a:t>
            </a:r>
            <a:r>
              <a:rPr sz="1600" spc="-390" dirty="0">
                <a:latin typeface="Times New Roman"/>
                <a:cs typeface="Times New Roman"/>
              </a:rPr>
              <a:t> </a:t>
            </a:r>
            <a:r>
              <a:rPr sz="1600" spc="-5" dirty="0">
                <a:latin typeface="Times New Roman"/>
                <a:cs typeface="Times New Roman"/>
              </a:rPr>
              <a:t>с</a:t>
            </a:r>
            <a:r>
              <a:rPr sz="1600" spc="5" dirty="0">
                <a:latin typeface="Times New Roman"/>
                <a:cs typeface="Times New Roman"/>
              </a:rPr>
              <a:t> </a:t>
            </a:r>
            <a:r>
              <a:rPr sz="1600" spc="-10" dirty="0">
                <a:latin typeface="Times New Roman"/>
                <a:cs typeface="Times New Roman"/>
              </a:rPr>
              <a:t>использованием</a:t>
            </a:r>
            <a:r>
              <a:rPr sz="1600" spc="55" dirty="0">
                <a:latin typeface="Times New Roman"/>
                <a:cs typeface="Times New Roman"/>
              </a:rPr>
              <a:t> </a:t>
            </a:r>
            <a:r>
              <a:rPr sz="1600" spc="-10" dirty="0">
                <a:latin typeface="Times New Roman"/>
                <a:cs typeface="Times New Roman"/>
              </a:rPr>
              <a:t>средств</a:t>
            </a:r>
            <a:r>
              <a:rPr sz="1600" spc="10" dirty="0">
                <a:latin typeface="Times New Roman"/>
                <a:cs typeface="Times New Roman"/>
              </a:rPr>
              <a:t> </a:t>
            </a:r>
            <a:r>
              <a:rPr sz="1600" spc="-10" dirty="0">
                <a:latin typeface="Times New Roman"/>
                <a:cs typeface="Times New Roman"/>
              </a:rPr>
              <a:t>связи</a:t>
            </a:r>
            <a:r>
              <a:rPr sz="1600" spc="20" dirty="0">
                <a:latin typeface="Times New Roman"/>
                <a:cs typeface="Times New Roman"/>
              </a:rPr>
              <a:t> </a:t>
            </a:r>
            <a:r>
              <a:rPr sz="1600" spc="-5" dirty="0">
                <a:latin typeface="Times New Roman"/>
                <a:cs typeface="Times New Roman"/>
              </a:rPr>
              <a:t>и</a:t>
            </a:r>
            <a:r>
              <a:rPr sz="1600" spc="5" dirty="0">
                <a:latin typeface="Times New Roman"/>
                <a:cs typeface="Times New Roman"/>
              </a:rPr>
              <a:t> </a:t>
            </a:r>
            <a:r>
              <a:rPr sz="1600" spc="-5" dirty="0">
                <a:latin typeface="Times New Roman"/>
                <a:cs typeface="Times New Roman"/>
              </a:rPr>
              <a:t>ежемесячного</a:t>
            </a:r>
            <a:r>
              <a:rPr sz="1600" spc="40" dirty="0">
                <a:latin typeface="Times New Roman"/>
                <a:cs typeface="Times New Roman"/>
              </a:rPr>
              <a:t> </a:t>
            </a:r>
            <a:r>
              <a:rPr sz="1600" dirty="0">
                <a:latin typeface="Times New Roman"/>
                <a:cs typeface="Times New Roman"/>
              </a:rPr>
              <a:t>посещения.</a:t>
            </a:r>
          </a:p>
        </p:txBody>
      </p:sp>
      <p:sp>
        <p:nvSpPr>
          <p:cNvPr id="6" name="object 6"/>
          <p:cNvSpPr txBox="1">
            <a:spLocks noGrp="1"/>
          </p:cNvSpPr>
          <p:nvPr>
            <p:ph type="title"/>
          </p:nvPr>
        </p:nvSpPr>
        <p:spPr>
          <a:xfrm>
            <a:off x="1043608" y="692696"/>
            <a:ext cx="6993890" cy="966290"/>
          </a:xfrm>
          <a:prstGeom prst="rect">
            <a:avLst/>
          </a:prstGeom>
        </p:spPr>
        <p:txBody>
          <a:bodyPr vert="horz" wrap="square" lIns="0" tIns="12065" rIns="0" bIns="0" rtlCol="0">
            <a:spAutoFit/>
          </a:bodyPr>
          <a:lstStyle/>
          <a:p>
            <a:pPr marL="497205" marR="5080" indent="-485140" algn="ctr">
              <a:lnSpc>
                <a:spcPct val="100000"/>
              </a:lnSpc>
              <a:spcBef>
                <a:spcPts val="95"/>
              </a:spcBef>
            </a:pPr>
            <a:r>
              <a:rPr sz="3100" spc="-10" dirty="0">
                <a:latin typeface="Times New Roman" pitchFamily="18" charset="0"/>
                <a:cs typeface="Times New Roman" pitchFamily="18" charset="0"/>
              </a:rPr>
              <a:t>Особенности</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отбывания </a:t>
            </a:r>
            <a:r>
              <a:rPr sz="3100" spc="-10" dirty="0">
                <a:latin typeface="Times New Roman" pitchFamily="18" charset="0"/>
                <a:cs typeface="Times New Roman" pitchFamily="18" charset="0"/>
              </a:rPr>
              <a:t>наказания </a:t>
            </a:r>
            <a:r>
              <a:rPr sz="3100" spc="-844" dirty="0">
                <a:latin typeface="Times New Roman" pitchFamily="18" charset="0"/>
                <a:cs typeface="Times New Roman" pitchFamily="18" charset="0"/>
              </a:rPr>
              <a:t> </a:t>
            </a:r>
            <a:r>
              <a:rPr sz="3100" spc="-5" dirty="0">
                <a:latin typeface="Times New Roman" pitchFamily="18" charset="0"/>
                <a:cs typeface="Times New Roman" pitchFamily="18" charset="0"/>
              </a:rPr>
              <a:t>в</a:t>
            </a:r>
            <a:r>
              <a:rPr sz="3100" spc="-10" dirty="0">
                <a:latin typeface="Times New Roman" pitchFamily="18" charset="0"/>
                <a:cs typeface="Times New Roman" pitchFamily="18" charset="0"/>
              </a:rPr>
              <a:t> </a:t>
            </a:r>
            <a:r>
              <a:rPr sz="3100" spc="-5" dirty="0">
                <a:latin typeface="Times New Roman" pitchFamily="18" charset="0"/>
                <a:cs typeface="Times New Roman" pitchFamily="18" charset="0"/>
              </a:rPr>
              <a:t>виде </a:t>
            </a:r>
            <a:r>
              <a:rPr sz="3100" spc="-10" dirty="0">
                <a:latin typeface="Times New Roman" pitchFamily="18" charset="0"/>
                <a:cs typeface="Times New Roman" pitchFamily="18" charset="0"/>
              </a:rPr>
              <a:t>принудительных</a:t>
            </a:r>
            <a:r>
              <a:rPr sz="3100" dirty="0">
                <a:latin typeface="Times New Roman" pitchFamily="18" charset="0"/>
                <a:cs typeface="Times New Roman" pitchFamily="18" charset="0"/>
              </a:rPr>
              <a:t> </a:t>
            </a:r>
            <a:r>
              <a:rPr sz="3100" spc="-20" dirty="0">
                <a:latin typeface="Times New Roman" pitchFamily="18" charset="0"/>
                <a:cs typeface="Times New Roman" pitchFamily="18" charset="0"/>
              </a:rPr>
              <a:t>работ</a:t>
            </a:r>
            <a:endParaRPr sz="31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107505" y="980728"/>
          <a:ext cx="8928990" cy="5536617"/>
        </p:xfrm>
        <a:graphic>
          <a:graphicData uri="http://schemas.openxmlformats.org/drawingml/2006/table">
            <a:tbl>
              <a:tblPr firstRow="1" bandRow="1">
                <a:tableStyleId>{2D5ABB26-0587-4C30-8999-92F81FD0307C}</a:tableStyleId>
              </a:tblPr>
              <a:tblGrid>
                <a:gridCol w="2976330">
                  <a:extLst>
                    <a:ext uri="{9D8B030D-6E8A-4147-A177-3AD203B41FA5}">
                      <a16:colId xmlns:a16="http://schemas.microsoft.com/office/drawing/2014/main" xmlns="" val="20000"/>
                    </a:ext>
                  </a:extLst>
                </a:gridCol>
                <a:gridCol w="2976330">
                  <a:extLst>
                    <a:ext uri="{9D8B030D-6E8A-4147-A177-3AD203B41FA5}">
                      <a16:colId xmlns:a16="http://schemas.microsoft.com/office/drawing/2014/main" xmlns="" val="20001"/>
                    </a:ext>
                  </a:extLst>
                </a:gridCol>
                <a:gridCol w="2976330">
                  <a:extLst>
                    <a:ext uri="{9D8B030D-6E8A-4147-A177-3AD203B41FA5}">
                      <a16:colId xmlns:a16="http://schemas.microsoft.com/office/drawing/2014/main" xmlns="" val="20002"/>
                    </a:ext>
                  </a:extLst>
                </a:gridCol>
              </a:tblGrid>
              <a:tr h="255469">
                <a:tc gridSpan="3">
                  <a:txBody>
                    <a:bodyPr/>
                    <a:lstStyle/>
                    <a:p>
                      <a:pPr algn="ctr">
                        <a:lnSpc>
                          <a:spcPct val="100000"/>
                        </a:lnSpc>
                        <a:spcBef>
                          <a:spcPts val="325"/>
                        </a:spcBef>
                      </a:pPr>
                      <a:r>
                        <a:rPr sz="1600" b="1" spc="-5" dirty="0">
                          <a:solidFill>
                            <a:srgbClr val="FFFFFF"/>
                          </a:solidFill>
                          <a:latin typeface="Times New Roman" pitchFamily="18" charset="0"/>
                          <a:cs typeface="Times New Roman" pitchFamily="18" charset="0"/>
                        </a:rPr>
                        <a:t>Порядок</a:t>
                      </a:r>
                      <a:r>
                        <a:rPr sz="1600" b="1" spc="20"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действий</a:t>
                      </a:r>
                      <a:r>
                        <a:rPr sz="1600" b="1" spc="1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субъектов</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взаимодействия</a:t>
                      </a:r>
                      <a:r>
                        <a:rPr sz="1600" b="1" spc="20" dirty="0">
                          <a:solidFill>
                            <a:srgbClr val="FFFFFF"/>
                          </a:solidFill>
                          <a:latin typeface="Times New Roman" pitchFamily="18" charset="0"/>
                          <a:cs typeface="Times New Roman" pitchFamily="18" charset="0"/>
                        </a:rPr>
                        <a:t> </a:t>
                      </a:r>
                      <a:r>
                        <a:rPr sz="1600" b="1" spc="-5" dirty="0">
                          <a:solidFill>
                            <a:srgbClr val="FFFFFF"/>
                          </a:solidFill>
                          <a:latin typeface="Times New Roman" pitchFamily="18" charset="0"/>
                          <a:cs typeface="Times New Roman" pitchFamily="18" charset="0"/>
                        </a:rPr>
                        <a:t>для</a:t>
                      </a:r>
                      <a:r>
                        <a:rPr sz="1600" b="1" spc="5" dirty="0">
                          <a:solidFill>
                            <a:srgbClr val="FFFFFF"/>
                          </a:solidFill>
                          <a:latin typeface="Times New Roman" pitchFamily="18" charset="0"/>
                          <a:cs typeface="Times New Roman" pitchFamily="18" charset="0"/>
                        </a:rPr>
                        <a:t> </a:t>
                      </a:r>
                      <a:r>
                        <a:rPr sz="1600" b="1" spc="-10" dirty="0">
                          <a:solidFill>
                            <a:srgbClr val="FFFFFF"/>
                          </a:solidFill>
                          <a:latin typeface="Times New Roman" pitchFamily="18" charset="0"/>
                          <a:cs typeface="Times New Roman" pitchFamily="18" charset="0"/>
                        </a:rPr>
                        <a:t>создания</a:t>
                      </a:r>
                      <a:r>
                        <a:rPr sz="1600" b="1" spc="-5" dirty="0">
                          <a:solidFill>
                            <a:srgbClr val="FFFFFF"/>
                          </a:solidFill>
                          <a:latin typeface="Times New Roman" pitchFamily="18" charset="0"/>
                          <a:cs typeface="Times New Roman" pitchFamily="18" charset="0"/>
                        </a:rPr>
                        <a:t> </a:t>
                      </a:r>
                      <a:r>
                        <a:rPr sz="1600" b="1" dirty="0">
                          <a:solidFill>
                            <a:srgbClr val="FFFFFF"/>
                          </a:solidFill>
                          <a:latin typeface="Times New Roman" pitchFamily="18" charset="0"/>
                          <a:cs typeface="Times New Roman" pitchFamily="18" charset="0"/>
                        </a:rPr>
                        <a:t>ИЦ</a:t>
                      </a:r>
                      <a:endParaRPr sz="1600" dirty="0">
                        <a:latin typeface="Times New Roman" pitchFamily="18" charset="0"/>
                        <a:cs typeface="Times New Roman" pitchFamily="18" charset="0"/>
                      </a:endParaRPr>
                    </a:p>
                  </a:txBody>
                  <a:tcPr marL="0" marR="0" marT="55033"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xmlns="" val="10000"/>
                  </a:ext>
                </a:extLst>
              </a:tr>
              <a:tr h="461121">
                <a:tc>
                  <a:txBody>
                    <a:bodyPr/>
                    <a:lstStyle/>
                    <a:p>
                      <a:pPr algn="ctr">
                        <a:lnSpc>
                          <a:spcPct val="100000"/>
                        </a:lnSpc>
                        <a:spcBef>
                          <a:spcPts val="325"/>
                        </a:spcBef>
                      </a:pPr>
                      <a:r>
                        <a:rPr sz="1600" spc="-15" dirty="0">
                          <a:latin typeface="Times New Roman" pitchFamily="18" charset="0"/>
                          <a:cs typeface="Times New Roman" pitchFamily="18" charset="0"/>
                        </a:rPr>
                        <a:t>Организация</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368300">
                        <a:lnSpc>
                          <a:spcPct val="100000"/>
                        </a:lnSpc>
                        <a:spcBef>
                          <a:spcPts val="325"/>
                        </a:spcBef>
                      </a:pPr>
                      <a:r>
                        <a:rPr sz="1600" spc="-10" dirty="0">
                          <a:latin typeface="Times New Roman" pitchFamily="18" charset="0"/>
                          <a:cs typeface="Times New Roman" pitchFamily="18" charset="0"/>
                        </a:rPr>
                        <a:t>Территориальный</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a:txBody>
                    <a:bodyPr/>
                    <a:lstStyle/>
                    <a:p>
                      <a:pPr marL="635" algn="ctr">
                        <a:lnSpc>
                          <a:spcPct val="100000"/>
                        </a:lnSpc>
                        <a:spcBef>
                          <a:spcPts val="325"/>
                        </a:spcBef>
                      </a:pPr>
                      <a:r>
                        <a:rPr sz="1600" spc="-35" dirty="0">
                          <a:latin typeface="Times New Roman" pitchFamily="18" charset="0"/>
                          <a:cs typeface="Times New Roman" pitchFamily="18" charset="0"/>
                        </a:rPr>
                        <a:t>ФСИН</a:t>
                      </a:r>
                      <a:r>
                        <a:rPr sz="1600" spc="-25"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1"/>
                  </a:ext>
                </a:extLst>
              </a:tr>
              <a:tr h="1289844">
                <a:tc>
                  <a:txBody>
                    <a:bodyPr/>
                    <a:lstStyle/>
                    <a:p>
                      <a:pPr marL="91440">
                        <a:lnSpc>
                          <a:spcPct val="100000"/>
                        </a:lnSpc>
                        <a:spcBef>
                          <a:spcPts val="325"/>
                        </a:spcBef>
                      </a:pPr>
                      <a:r>
                        <a:rPr sz="1600" spc="-20" dirty="0">
                          <a:latin typeface="Times New Roman" pitchFamily="18" charset="0"/>
                          <a:cs typeface="Times New Roman" pitchFamily="18" charset="0"/>
                        </a:rPr>
                        <a:t>Заключает</a:t>
                      </a:r>
                      <a:r>
                        <a:rPr sz="1600" spc="-10" dirty="0">
                          <a:latin typeface="Times New Roman" pitchFamily="18" charset="0"/>
                          <a:cs typeface="Times New Roman" pitchFamily="18" charset="0"/>
                        </a:rPr>
                        <a:t> письменное соглашение</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о</a:t>
                      </a:r>
                      <a:endParaRPr sz="1600">
                        <a:latin typeface="Times New Roman" pitchFamily="18" charset="0"/>
                        <a:cs typeface="Times New Roman" pitchFamily="18" charset="0"/>
                      </a:endParaRPr>
                    </a:p>
                    <a:p>
                      <a:pPr marL="91440">
                        <a:lnSpc>
                          <a:spcPct val="100000"/>
                        </a:lnSpc>
                        <a:spcBef>
                          <a:spcPts val="5"/>
                        </a:spcBef>
                      </a:pPr>
                      <a:r>
                        <a:rPr sz="1600" spc="-10" dirty="0">
                          <a:latin typeface="Times New Roman" pitchFamily="18" charset="0"/>
                          <a:cs typeface="Times New Roman" pitchFamily="18" charset="0"/>
                        </a:rPr>
                        <a:t>намерении</a:t>
                      </a:r>
                      <a:r>
                        <a:rPr sz="1600" spc="-15"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заключить</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с</a:t>
                      </a:r>
                      <a:endParaRPr sz="1600">
                        <a:latin typeface="Times New Roman" pitchFamily="18" charset="0"/>
                        <a:cs typeface="Times New Roman" pitchFamily="18" charset="0"/>
                      </a:endParaRPr>
                    </a:p>
                    <a:p>
                      <a:pPr marL="91440">
                        <a:lnSpc>
                          <a:spcPct val="100000"/>
                        </a:lnSpc>
                      </a:pPr>
                      <a:r>
                        <a:rPr sz="1600" spc="-15" dirty="0">
                          <a:latin typeface="Times New Roman" pitchFamily="18" charset="0"/>
                          <a:cs typeface="Times New Roman" pitchFamily="18" charset="0"/>
                        </a:rPr>
                        <a:t>учреждением</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УИС</a:t>
                      </a:r>
                      <a:endParaRPr sz="160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расчет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личного</a:t>
                      </a:r>
                      <a:endParaRPr sz="1600" dirty="0">
                        <a:latin typeface="Times New Roman" pitchFamily="18" charset="0"/>
                        <a:cs typeface="Times New Roman" pitchFamily="18" charset="0"/>
                      </a:endParaRPr>
                    </a:p>
                    <a:p>
                      <a:pPr marL="92075">
                        <a:lnSpc>
                          <a:spcPct val="100000"/>
                        </a:lnSpc>
                        <a:spcBef>
                          <a:spcPts val="5"/>
                        </a:spcBef>
                      </a:pP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25"/>
                        </a:spcBef>
                      </a:pPr>
                      <a:r>
                        <a:rPr sz="1600" spc="-10" dirty="0">
                          <a:latin typeface="Times New Roman" pitchFamily="18" charset="0"/>
                          <a:cs typeface="Times New Roman" pitchFamily="18" charset="0"/>
                        </a:rPr>
                        <a:t>Принимает</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решение</a:t>
                      </a:r>
                      <a:r>
                        <a:rPr sz="1600" spc="-2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endParaRPr sz="1600" dirty="0">
                        <a:latin typeface="Times New Roman" pitchFamily="18" charset="0"/>
                        <a:cs typeface="Times New Roman" pitchFamily="18" charset="0"/>
                      </a:endParaRPr>
                    </a:p>
                    <a:p>
                      <a:pPr marL="92075">
                        <a:lnSpc>
                          <a:spcPct val="100000"/>
                        </a:lnSpc>
                        <a:spcBef>
                          <a:spcPts val="5"/>
                        </a:spcBef>
                      </a:pPr>
                      <a:r>
                        <a:rPr sz="1600" spc="-15" dirty="0">
                          <a:latin typeface="Times New Roman" pitchFamily="18" charset="0"/>
                          <a:cs typeface="Times New Roman" pitchFamily="18" charset="0"/>
                        </a:rPr>
                        <a:t>участка</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на</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основании</a:t>
                      </a:r>
                      <a:r>
                        <a:rPr sz="1600" spc="-5" dirty="0">
                          <a:latin typeface="Times New Roman" pitchFamily="18" charset="0"/>
                          <a:cs typeface="Times New Roman" pitchFamily="18" charset="0"/>
                        </a:rPr>
                        <a:t> обращения</a:t>
                      </a:r>
                      <a:endParaRPr sz="1600" dirty="0">
                        <a:latin typeface="Times New Roman" pitchFamily="18" charset="0"/>
                        <a:cs typeface="Times New Roman" pitchFamily="18" charset="0"/>
                      </a:endParaRPr>
                    </a:p>
                    <a:p>
                      <a:pPr marL="92075">
                        <a:lnSpc>
                          <a:spcPct val="100000"/>
                        </a:lnSpc>
                      </a:pPr>
                      <a:r>
                        <a:rPr sz="1600" spc="-10" dirty="0">
                          <a:latin typeface="Times New Roman" pitchFamily="18" charset="0"/>
                          <a:cs typeface="Times New Roman" pitchFamily="18" charset="0"/>
                        </a:rPr>
                        <a:t>территориального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органа</a:t>
                      </a:r>
                      <a:r>
                        <a:rPr sz="1600" spc="-20"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5503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xmlns="" val="10002"/>
                  </a:ext>
                </a:extLst>
              </a:tr>
              <a:tr h="876202">
                <a:tc>
                  <a:txBody>
                    <a:bodyPr/>
                    <a:lstStyle/>
                    <a:p>
                      <a:pPr marL="91440" marR="104139">
                        <a:lnSpc>
                          <a:spcPct val="100000"/>
                        </a:lnSpc>
                        <a:spcBef>
                          <a:spcPts val="330"/>
                        </a:spcBef>
                      </a:pPr>
                      <a:r>
                        <a:rPr sz="1600" spc="-25" dirty="0">
                          <a:latin typeface="Times New Roman" pitchFamily="18" charset="0"/>
                          <a:cs typeface="Times New Roman" pitchFamily="18" charset="0"/>
                        </a:rPr>
                        <a:t>Готовит</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примерный</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расчет </a:t>
                      </a:r>
                      <a:r>
                        <a:rPr sz="1600" spc="-5" dirty="0">
                          <a:latin typeface="Times New Roman" pitchFamily="18" charset="0"/>
                          <a:cs typeface="Times New Roman" pitchFamily="18" charset="0"/>
                        </a:rPr>
                        <a:t>численности </a:t>
                      </a:r>
                      <a:r>
                        <a:rPr sz="1600" spc="-305"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осужденных</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a:lnSpc>
                          <a:spcPct val="100000"/>
                        </a:lnSpc>
                        <a:spcBef>
                          <a:spcPts val="330"/>
                        </a:spcBef>
                      </a:pPr>
                      <a:r>
                        <a:rPr sz="1600" spc="-25" dirty="0">
                          <a:latin typeface="Times New Roman" pitchFamily="18" charset="0"/>
                          <a:cs typeface="Times New Roman" pitchFamily="18" charset="0"/>
                        </a:rPr>
                        <a:t>Формирует</a:t>
                      </a:r>
                      <a:r>
                        <a:rPr sz="1600" spc="-45" dirty="0">
                          <a:latin typeface="Times New Roman" pitchFamily="18" charset="0"/>
                          <a:cs typeface="Times New Roman" pitchFamily="18" charset="0"/>
                        </a:rPr>
                        <a:t> </a:t>
                      </a:r>
                      <a:r>
                        <a:rPr sz="1600" spc="-25" dirty="0">
                          <a:latin typeface="Times New Roman" pitchFamily="18" charset="0"/>
                          <a:cs typeface="Times New Roman" pitchFamily="18" charset="0"/>
                        </a:rPr>
                        <a:t>пакет </a:t>
                      </a:r>
                      <a:r>
                        <a:rPr sz="1600" spc="-15" dirty="0">
                          <a:latin typeface="Times New Roman" pitchFamily="18" charset="0"/>
                          <a:cs typeface="Times New Roman" pitchFamily="18" charset="0"/>
                        </a:rPr>
                        <a:t>документов</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92075" marR="260985">
                        <a:lnSpc>
                          <a:spcPct val="100000"/>
                        </a:lnSpc>
                        <a:spcBef>
                          <a:spcPts val="330"/>
                        </a:spcBef>
                      </a:pPr>
                      <a:r>
                        <a:rPr sz="1600" spc="-20" dirty="0">
                          <a:latin typeface="Times New Roman" pitchFamily="18" charset="0"/>
                          <a:cs typeface="Times New Roman" pitchFamily="18" charset="0"/>
                        </a:rPr>
                        <a:t>Издает</a:t>
                      </a:r>
                      <a:r>
                        <a:rPr sz="1600" spc="-10" dirty="0">
                          <a:latin typeface="Times New Roman" pitchFamily="18" charset="0"/>
                          <a:cs typeface="Times New Roman" pitchFamily="18" charset="0"/>
                        </a:rPr>
                        <a:t> </a:t>
                      </a:r>
                      <a:r>
                        <a:rPr sz="1600" spc="-25" dirty="0">
                          <a:latin typeface="Times New Roman" pitchFamily="18" charset="0"/>
                          <a:cs typeface="Times New Roman" pitchFamily="18" charset="0"/>
                        </a:rPr>
                        <a:t>приказ</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о</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создании</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участка</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ИЦ </a:t>
                      </a:r>
                      <a:r>
                        <a:rPr sz="1600" spc="-305" dirty="0">
                          <a:latin typeface="Times New Roman" pitchFamily="18" charset="0"/>
                          <a:cs typeface="Times New Roman" pitchFamily="18" charset="0"/>
                        </a:rPr>
                        <a:t> </a:t>
                      </a:r>
                      <a:r>
                        <a:rPr sz="1600" dirty="0">
                          <a:latin typeface="Times New Roman" pitchFamily="18" charset="0"/>
                          <a:cs typeface="Times New Roman" pitchFamily="18" charset="0"/>
                        </a:rPr>
                        <a:t>в </a:t>
                      </a:r>
                      <a:r>
                        <a:rPr sz="1600" spc="-5" dirty="0">
                          <a:latin typeface="Times New Roman" pitchFamily="18" charset="0"/>
                          <a:cs typeface="Times New Roman" pitchFamily="18" charset="0"/>
                        </a:rPr>
                        <a:t>случае</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принятия</a:t>
                      </a:r>
                      <a:r>
                        <a:rPr sz="1600" spc="20" dirty="0">
                          <a:latin typeface="Times New Roman" pitchFamily="18" charset="0"/>
                          <a:cs typeface="Times New Roman" pitchFamily="18" charset="0"/>
                        </a:rPr>
                        <a:t> </a:t>
                      </a:r>
                      <a:r>
                        <a:rPr sz="1600" spc="-15" dirty="0">
                          <a:latin typeface="Times New Roman" pitchFamily="18" charset="0"/>
                          <a:cs typeface="Times New Roman" pitchFamily="18" charset="0"/>
                        </a:rPr>
                        <a:t>положительного </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решения</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3"/>
                  </a:ext>
                </a:extLst>
              </a:tr>
              <a:tr h="1290564">
                <a:tc>
                  <a:txBody>
                    <a:bodyPr/>
                    <a:lstStyle/>
                    <a:p>
                      <a:pPr marL="91440" algn="just">
                        <a:lnSpc>
                          <a:spcPct val="100000"/>
                        </a:lnSpc>
                        <a:spcBef>
                          <a:spcPts val="330"/>
                        </a:spcBef>
                      </a:pPr>
                      <a:r>
                        <a:rPr sz="1600" spc="-20" dirty="0">
                          <a:latin typeface="Times New Roman" pitchFamily="18" charset="0"/>
                          <a:cs typeface="Times New Roman" pitchFamily="18" charset="0"/>
                        </a:rPr>
                        <a:t>Создает</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схему</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размещения</a:t>
                      </a:r>
                      <a:r>
                        <a:rPr sz="1600" spc="-4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p>
                      <a:pPr marL="91440" marR="179705" algn="just">
                        <a:lnSpc>
                          <a:spcPct val="100000"/>
                        </a:lnSpc>
                      </a:pPr>
                      <a:r>
                        <a:rPr sz="1600" b="1" spc="-10" dirty="0">
                          <a:latin typeface="Times New Roman" pitchFamily="18" charset="0"/>
                          <a:cs typeface="Times New Roman" pitchFamily="18" charset="0"/>
                        </a:rPr>
                        <a:t>(</a:t>
                      </a:r>
                      <a:r>
                        <a:rPr sz="1600" spc="-10" dirty="0">
                          <a:latin typeface="Times New Roman" pitchFamily="18" charset="0"/>
                          <a:cs typeface="Times New Roman" pitchFamily="18" charset="0"/>
                        </a:rPr>
                        <a:t>перечень предоставляемых </a:t>
                      </a:r>
                      <a:r>
                        <a:rPr sz="1600" spc="-15" dirty="0">
                          <a:latin typeface="Times New Roman" pitchFamily="18" charset="0"/>
                          <a:cs typeface="Times New Roman" pitchFamily="18" charset="0"/>
                        </a:rPr>
                        <a:t>объектов</a:t>
                      </a:r>
                      <a:r>
                        <a:rPr sz="1600" b="1" spc="-15" dirty="0">
                          <a:latin typeface="Times New Roman" pitchFamily="18" charset="0"/>
                          <a:cs typeface="Times New Roman" pitchFamily="18" charset="0"/>
                        </a:rPr>
                        <a:t>) </a:t>
                      </a:r>
                      <a:r>
                        <a:rPr sz="1600" b="1" spc="-320" dirty="0">
                          <a:latin typeface="Times New Roman" pitchFamily="18" charset="0"/>
                          <a:cs typeface="Times New Roman" pitchFamily="18" charset="0"/>
                        </a:rPr>
                        <a:t> </a:t>
                      </a:r>
                      <a:r>
                        <a:rPr sz="1600" spc="-15" dirty="0">
                          <a:latin typeface="Times New Roman" pitchFamily="18" charset="0"/>
                          <a:cs typeface="Times New Roman" pitchFamily="18" charset="0"/>
                        </a:rPr>
                        <a:t>по </a:t>
                      </a:r>
                      <a:r>
                        <a:rPr sz="1600" spc="-5" dirty="0">
                          <a:latin typeface="Times New Roman" pitchFamily="18" charset="0"/>
                          <a:cs typeface="Times New Roman" pitchFamily="18" charset="0"/>
                        </a:rPr>
                        <a:t>согласованию </a:t>
                      </a:r>
                      <a:r>
                        <a:rPr sz="1600" dirty="0">
                          <a:latin typeface="Times New Roman" pitchFamily="18" charset="0"/>
                          <a:cs typeface="Times New Roman" pitchFamily="18" charset="0"/>
                        </a:rPr>
                        <a:t>с </a:t>
                      </a:r>
                      <a:r>
                        <a:rPr sz="1600" spc="-5" dirty="0">
                          <a:latin typeface="Times New Roman" pitchFamily="18" charset="0"/>
                          <a:cs typeface="Times New Roman" pitchFamily="18" charset="0"/>
                        </a:rPr>
                        <a:t>территориальными </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органами</a:t>
                      </a:r>
                      <a:r>
                        <a:rPr sz="1600" spc="-2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Направляет</a:t>
                      </a:r>
                      <a:r>
                        <a:rPr sz="1600" spc="-35" dirty="0">
                          <a:latin typeface="Times New Roman" pitchFamily="18" charset="0"/>
                          <a:cs typeface="Times New Roman" pitchFamily="18" charset="0"/>
                        </a:rPr>
                        <a:t> </a:t>
                      </a:r>
                      <a:r>
                        <a:rPr sz="1600" spc="-5" dirty="0">
                          <a:latin typeface="Times New Roman" pitchFamily="18" charset="0"/>
                          <a:cs typeface="Times New Roman" pitchFamily="18" charset="0"/>
                        </a:rPr>
                        <a:t>обращение</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во</a:t>
                      </a:r>
                      <a:r>
                        <a:rPr sz="1600" spc="-1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endParaRPr sz="160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России</a:t>
                      </a:r>
                      <a:endParaRPr sz="160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marL="92075">
                        <a:lnSpc>
                          <a:spcPct val="100000"/>
                        </a:lnSpc>
                        <a:spcBef>
                          <a:spcPts val="330"/>
                        </a:spcBef>
                      </a:pPr>
                      <a:r>
                        <a:rPr sz="1600" spc="-10" dirty="0">
                          <a:latin typeface="Times New Roman" pitchFamily="18" charset="0"/>
                          <a:cs typeface="Times New Roman" pitchFamily="18" charset="0"/>
                        </a:rPr>
                        <a:t>Производит</a:t>
                      </a:r>
                      <a:r>
                        <a:rPr sz="1600" spc="-15" dirty="0">
                          <a:latin typeface="Times New Roman" pitchFamily="18" charset="0"/>
                          <a:cs typeface="Times New Roman" pitchFamily="18" charset="0"/>
                        </a:rPr>
                        <a:t> расчет</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численности</a:t>
                      </a:r>
                      <a:endParaRPr sz="1600" dirty="0">
                        <a:latin typeface="Times New Roman" pitchFamily="18" charset="0"/>
                        <a:cs typeface="Times New Roman" pitchFamily="18" charset="0"/>
                      </a:endParaRPr>
                    </a:p>
                    <a:p>
                      <a:pPr marL="92075">
                        <a:lnSpc>
                          <a:spcPct val="100000"/>
                        </a:lnSpc>
                      </a:pPr>
                      <a:r>
                        <a:rPr sz="1600" spc="-15" dirty="0">
                          <a:latin typeface="Times New Roman" pitchFamily="18" charset="0"/>
                          <a:cs typeface="Times New Roman" pitchFamily="18" charset="0"/>
                        </a:rPr>
                        <a:t>личного </a:t>
                      </a:r>
                      <a:r>
                        <a:rPr sz="1600" spc="-5" dirty="0">
                          <a:latin typeface="Times New Roman" pitchFamily="18" charset="0"/>
                          <a:cs typeface="Times New Roman" pitchFamily="18" charset="0"/>
                        </a:rPr>
                        <a:t>состава</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xmlns="" val="10004"/>
                  </a:ext>
                </a:extLst>
              </a:tr>
              <a:tr h="1083383">
                <a:tc gridSpan="2">
                  <a:txBody>
                    <a:bodyPr/>
                    <a:lstStyle/>
                    <a:p>
                      <a:pPr marL="286385" marR="281305" algn="ctr">
                        <a:lnSpc>
                          <a:spcPct val="100000"/>
                        </a:lnSpc>
                        <a:spcBef>
                          <a:spcPts val="330"/>
                        </a:spcBef>
                      </a:pPr>
                      <a:r>
                        <a:rPr sz="1600" spc="-15" dirty="0">
                          <a:latin typeface="Times New Roman" pitchFamily="18" charset="0"/>
                          <a:cs typeface="Times New Roman" pitchFamily="18" charset="0"/>
                        </a:rPr>
                        <a:t>Между</a:t>
                      </a:r>
                      <a:r>
                        <a:rPr sz="1600" spc="25" dirty="0">
                          <a:latin typeface="Times New Roman" pitchFamily="18" charset="0"/>
                          <a:cs typeface="Times New Roman" pitchFamily="18" charset="0"/>
                        </a:rPr>
                        <a:t> </a:t>
                      </a:r>
                      <a:r>
                        <a:rPr sz="1600" spc="-15" dirty="0">
                          <a:latin typeface="Times New Roman" pitchFamily="18" charset="0"/>
                          <a:cs typeface="Times New Roman" pitchFamily="18" charset="0"/>
                        </a:rPr>
                        <a:t>организацией</a:t>
                      </a:r>
                      <a:r>
                        <a:rPr sz="1600" spc="-5" dirty="0">
                          <a:latin typeface="Times New Roman" pitchFamily="18" charset="0"/>
                          <a:cs typeface="Times New Roman" pitchFamily="18" charset="0"/>
                        </a:rPr>
                        <a:t> и</a:t>
                      </a:r>
                      <a:r>
                        <a:rPr sz="1600" spc="50" dirty="0">
                          <a:latin typeface="Times New Roman" pitchFamily="18" charset="0"/>
                          <a:cs typeface="Times New Roman" pitchFamily="18" charset="0"/>
                        </a:rPr>
                        <a:t> </a:t>
                      </a:r>
                      <a:r>
                        <a:rPr sz="1600" spc="-10" dirty="0">
                          <a:latin typeface="Times New Roman" pitchFamily="18" charset="0"/>
                          <a:cs typeface="Times New Roman" pitchFamily="18" charset="0"/>
                        </a:rPr>
                        <a:t>ИЦ</a:t>
                      </a:r>
                      <a:r>
                        <a:rPr sz="1600" spc="40" dirty="0">
                          <a:latin typeface="Times New Roman" pitchFamily="18" charset="0"/>
                          <a:cs typeface="Times New Roman" pitchFamily="18" charset="0"/>
                        </a:rPr>
                        <a:t> </a:t>
                      </a:r>
                      <a:r>
                        <a:rPr sz="1600" spc="-20" dirty="0">
                          <a:latin typeface="Times New Roman" pitchFamily="18" charset="0"/>
                          <a:cs typeface="Times New Roman" pitchFamily="18" charset="0"/>
                        </a:rPr>
                        <a:t>заключается</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договор</a:t>
                      </a:r>
                      <a:r>
                        <a:rPr sz="1600" dirty="0">
                          <a:latin typeface="Times New Roman" pitchFamily="18" charset="0"/>
                          <a:cs typeface="Times New Roman" pitchFamily="18" charset="0"/>
                        </a:rPr>
                        <a:t> </a:t>
                      </a:r>
                      <a:r>
                        <a:rPr sz="1600" spc="-30" dirty="0">
                          <a:latin typeface="Times New Roman" pitchFamily="18" charset="0"/>
                          <a:cs typeface="Times New Roman" pitchFamily="18" charset="0"/>
                        </a:rPr>
                        <a:t>безвозмездного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пользования </a:t>
                      </a:r>
                      <a:r>
                        <a:rPr sz="1600" spc="-305" dirty="0">
                          <a:latin typeface="Times New Roman" pitchFamily="18" charset="0"/>
                          <a:cs typeface="Times New Roman" pitchFamily="18" charset="0"/>
                        </a:rPr>
                        <a:t> </a:t>
                      </a:r>
                      <a:r>
                        <a:rPr sz="1600" spc="-20" dirty="0">
                          <a:latin typeface="Times New Roman" pitchFamily="18" charset="0"/>
                          <a:cs typeface="Times New Roman" pitchFamily="18" charset="0"/>
                        </a:rPr>
                        <a:t>недвижимым</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имуществом</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на</a:t>
                      </a:r>
                      <a:r>
                        <a:rPr sz="1600" spc="5" dirty="0">
                          <a:latin typeface="Times New Roman" pitchFamily="18" charset="0"/>
                          <a:cs typeface="Times New Roman" pitchFamily="18" charset="0"/>
                        </a:rPr>
                        <a:t> </a:t>
                      </a:r>
                      <a:r>
                        <a:rPr sz="1600" spc="-5" dirty="0">
                          <a:latin typeface="Times New Roman" pitchFamily="18" charset="0"/>
                          <a:cs typeface="Times New Roman" pitchFamily="18" charset="0"/>
                        </a:rPr>
                        <a:t>условиях</a:t>
                      </a:r>
                      <a:r>
                        <a:rPr sz="1600" spc="40" dirty="0">
                          <a:latin typeface="Times New Roman" pitchFamily="18" charset="0"/>
                          <a:cs typeface="Times New Roman" pitchFamily="18" charset="0"/>
                        </a:rPr>
                        <a:t> </a:t>
                      </a:r>
                      <a:r>
                        <a:rPr sz="1600" spc="-5" dirty="0">
                          <a:latin typeface="Times New Roman" pitchFamily="18" charset="0"/>
                          <a:cs typeface="Times New Roman" pitchFamily="18" charset="0"/>
                        </a:rPr>
                        <a:t>сторон,</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а</a:t>
                      </a:r>
                      <a:r>
                        <a:rPr sz="1600" spc="15" dirty="0">
                          <a:latin typeface="Times New Roman" pitchFamily="18" charset="0"/>
                          <a:cs typeface="Times New Roman" pitchFamily="18" charset="0"/>
                        </a:rPr>
                        <a:t> </a:t>
                      </a:r>
                      <a:r>
                        <a:rPr sz="1600" spc="-30" dirty="0">
                          <a:latin typeface="Times New Roman" pitchFamily="18" charset="0"/>
                          <a:cs typeface="Times New Roman" pitchFamily="18" charset="0"/>
                        </a:rPr>
                        <a:t>также</a:t>
                      </a:r>
                      <a:r>
                        <a:rPr sz="1600" spc="-15" dirty="0">
                          <a:latin typeface="Times New Roman" pitchFamily="18" charset="0"/>
                          <a:cs typeface="Times New Roman" pitchFamily="18" charset="0"/>
                        </a:rPr>
                        <a:t> договор</a:t>
                      </a:r>
                      <a:r>
                        <a:rPr sz="1600" dirty="0">
                          <a:latin typeface="Times New Roman" pitchFamily="18" charset="0"/>
                          <a:cs typeface="Times New Roman" pitchFamily="18" charset="0"/>
                        </a:rPr>
                        <a:t> </a:t>
                      </a:r>
                      <a:r>
                        <a:rPr sz="1600" spc="-10" dirty="0">
                          <a:latin typeface="Times New Roman" pitchFamily="18" charset="0"/>
                          <a:cs typeface="Times New Roman" pitchFamily="18" charset="0"/>
                        </a:rPr>
                        <a:t>по</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форме, </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утвержденной</a:t>
                      </a:r>
                      <a:r>
                        <a:rPr sz="1600" spc="-5" dirty="0">
                          <a:latin typeface="Times New Roman" pitchFamily="18" charset="0"/>
                          <a:cs typeface="Times New Roman" pitchFamily="18" charset="0"/>
                        </a:rPr>
                        <a:t> </a:t>
                      </a:r>
                      <a:r>
                        <a:rPr sz="1600" spc="-25" dirty="0">
                          <a:latin typeface="Times New Roman" pitchFamily="18" charset="0"/>
                          <a:cs typeface="Times New Roman" pitchFamily="18" charset="0"/>
                        </a:rPr>
                        <a:t>приказом</a:t>
                      </a:r>
                      <a:r>
                        <a:rPr sz="1600" spc="-5" dirty="0">
                          <a:latin typeface="Times New Roman" pitchFamily="18" charset="0"/>
                          <a:cs typeface="Times New Roman" pitchFamily="18" charset="0"/>
                        </a:rPr>
                        <a:t> </a:t>
                      </a:r>
                      <a:r>
                        <a:rPr sz="1600" spc="-35" dirty="0">
                          <a:latin typeface="Times New Roman" pitchFamily="18" charset="0"/>
                          <a:cs typeface="Times New Roman" pitchFamily="18" charset="0"/>
                        </a:rPr>
                        <a:t>ФСИН</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России</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от</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17.12.2019</a:t>
                      </a:r>
                      <a:r>
                        <a:rPr sz="1600" spc="-30" dirty="0">
                          <a:latin typeface="Times New Roman" pitchFamily="18" charset="0"/>
                          <a:cs typeface="Times New Roman" pitchFamily="18" charset="0"/>
                        </a:rPr>
                        <a:t> </a:t>
                      </a:r>
                      <a:r>
                        <a:rPr sz="1600" spc="85" dirty="0">
                          <a:latin typeface="Times New Roman" pitchFamily="18" charset="0"/>
                          <a:cs typeface="Times New Roman" pitchFamily="18" charset="0"/>
                        </a:rPr>
                        <a:t>№</a:t>
                      </a:r>
                      <a:r>
                        <a:rPr sz="1600" spc="15" dirty="0">
                          <a:latin typeface="Times New Roman" pitchFamily="18" charset="0"/>
                          <a:cs typeface="Times New Roman" pitchFamily="18" charset="0"/>
                        </a:rPr>
                        <a:t> </a:t>
                      </a:r>
                      <a:r>
                        <a:rPr sz="1600" spc="-25" dirty="0">
                          <a:latin typeface="Times New Roman" pitchFamily="18" charset="0"/>
                          <a:cs typeface="Times New Roman" pitchFamily="18" charset="0"/>
                        </a:rPr>
                        <a:t>1138</a:t>
                      </a:r>
                      <a:endParaRPr sz="1600" dirty="0">
                        <a:latin typeface="Times New Roman" pitchFamily="18" charset="0"/>
                        <a:cs typeface="Times New Roman" pitchFamily="18" charset="0"/>
                      </a:endParaRPr>
                    </a:p>
                  </a:txBody>
                  <a:tcPr marL="0" marR="0" marT="558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a:txBody>
                    <a:bodyPr/>
                    <a:lstStyle/>
                    <a:p>
                      <a:pPr>
                        <a:lnSpc>
                          <a:spcPct val="100000"/>
                        </a:lnSpc>
                        <a:spcBef>
                          <a:spcPts val="45"/>
                        </a:spcBef>
                      </a:pPr>
                      <a:endParaRPr sz="2000" dirty="0">
                        <a:latin typeface="Times New Roman" pitchFamily="18" charset="0"/>
                        <a:cs typeface="Times New Roman" pitchFamily="18" charset="0"/>
                      </a:endParaRPr>
                    </a:p>
                    <a:p>
                      <a:pPr marL="1270" algn="ctr">
                        <a:lnSpc>
                          <a:spcPct val="100000"/>
                        </a:lnSpc>
                        <a:spcBef>
                          <a:spcPts val="5"/>
                        </a:spcBef>
                      </a:pPr>
                      <a:r>
                        <a:rPr sz="1600" dirty="0">
                          <a:latin typeface="Times New Roman" pitchFamily="18" charset="0"/>
                          <a:cs typeface="Times New Roman" pitchFamily="18" charset="0"/>
                        </a:rPr>
                        <a:t>X</a:t>
                      </a:r>
                    </a:p>
                  </a:txBody>
                  <a:tcPr marL="0" marR="0" marT="76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5"/>
                  </a:ext>
                </a:extLst>
              </a:tr>
            </a:tbl>
          </a:graphicData>
        </a:graphic>
      </p:graphicFrame>
      <p:sp>
        <p:nvSpPr>
          <p:cNvPr id="4" name="object 4"/>
          <p:cNvSpPr txBox="1"/>
          <p:nvPr/>
        </p:nvSpPr>
        <p:spPr>
          <a:xfrm>
            <a:off x="971600" y="620688"/>
            <a:ext cx="7080250" cy="321242"/>
          </a:xfrm>
          <a:prstGeom prst="rect">
            <a:avLst/>
          </a:prstGeom>
        </p:spPr>
        <p:txBody>
          <a:bodyPr vert="horz" wrap="square" lIns="0" tIns="13335" rIns="0" bIns="0" rtlCol="0">
            <a:spAutoFit/>
          </a:bodyPr>
          <a:lstStyle/>
          <a:p>
            <a:pPr marL="12700" algn="ctr">
              <a:lnSpc>
                <a:spcPct val="100000"/>
              </a:lnSpc>
              <a:spcBef>
                <a:spcPts val="105"/>
              </a:spcBef>
            </a:pPr>
            <a:r>
              <a:rPr sz="2000" spc="-10" dirty="0">
                <a:latin typeface="Times New Roman" pitchFamily="18" charset="0"/>
                <a:cs typeface="Times New Roman" pitchFamily="18" charset="0"/>
              </a:rPr>
              <a:t>установлен</a:t>
            </a:r>
            <a:r>
              <a:rPr sz="2000" spc="-20" dirty="0">
                <a:latin typeface="Times New Roman" pitchFamily="18" charset="0"/>
                <a:cs typeface="Times New Roman" pitchFamily="18" charset="0"/>
              </a:rPr>
              <a:t> </a:t>
            </a:r>
            <a:r>
              <a:rPr sz="2000" spc="-40" dirty="0">
                <a:latin typeface="Times New Roman" pitchFamily="18" charset="0"/>
                <a:cs typeface="Times New Roman" pitchFamily="18" charset="0"/>
              </a:rPr>
              <a:t>приказом</a:t>
            </a:r>
            <a:r>
              <a:rPr sz="2000" spc="-5" dirty="0">
                <a:latin typeface="Times New Roman" pitchFamily="18" charset="0"/>
                <a:cs typeface="Times New Roman" pitchFamily="18" charset="0"/>
              </a:rPr>
              <a:t> Минюста </a:t>
            </a:r>
            <a:r>
              <a:rPr sz="2000" spc="-15" dirty="0">
                <a:latin typeface="Times New Roman" pitchFamily="18" charset="0"/>
                <a:cs typeface="Times New Roman" pitchFamily="18" charset="0"/>
              </a:rPr>
              <a:t>России</a:t>
            </a:r>
            <a:r>
              <a:rPr sz="2000" spc="-25" dirty="0">
                <a:latin typeface="Times New Roman" pitchFamily="18" charset="0"/>
                <a:cs typeface="Times New Roman" pitchFamily="18" charset="0"/>
              </a:rPr>
              <a:t> от</a:t>
            </a:r>
            <a:r>
              <a:rPr sz="2000" spc="15" dirty="0">
                <a:latin typeface="Times New Roman" pitchFamily="18" charset="0"/>
                <a:cs typeface="Times New Roman" pitchFamily="18" charset="0"/>
              </a:rPr>
              <a:t> </a:t>
            </a:r>
            <a:r>
              <a:rPr sz="2000" spc="-5" dirty="0">
                <a:latin typeface="Times New Roman" pitchFamily="18" charset="0"/>
                <a:cs typeface="Times New Roman" pitchFamily="18" charset="0"/>
              </a:rPr>
              <a:t>26.12.2019</a:t>
            </a:r>
            <a:r>
              <a:rPr sz="2000" spc="-15" dirty="0">
                <a:latin typeface="Times New Roman" pitchFamily="18" charset="0"/>
                <a:cs typeface="Times New Roman" pitchFamily="18" charset="0"/>
              </a:rPr>
              <a:t> </a:t>
            </a:r>
            <a:r>
              <a:rPr sz="2000" spc="150" dirty="0">
                <a:latin typeface="Times New Roman" pitchFamily="18" charset="0"/>
                <a:cs typeface="Times New Roman" pitchFamily="18" charset="0"/>
              </a:rPr>
              <a:t>№</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323</a:t>
            </a:r>
            <a:endParaRPr sz="2000" dirty="0">
              <a:latin typeface="Times New Roman" pitchFamily="18" charset="0"/>
              <a:cs typeface="Times New Roman" pitchFamily="18" charset="0"/>
            </a:endParaRPr>
          </a:p>
        </p:txBody>
      </p:sp>
      <p:sp>
        <p:nvSpPr>
          <p:cNvPr id="5" name="object 5"/>
          <p:cNvSpPr txBox="1">
            <a:spLocks noGrp="1"/>
          </p:cNvSpPr>
          <p:nvPr>
            <p:ph type="title"/>
          </p:nvPr>
        </p:nvSpPr>
        <p:spPr>
          <a:xfrm>
            <a:off x="478638" y="114292"/>
            <a:ext cx="8181975" cy="474489"/>
          </a:xfrm>
          <a:prstGeom prst="rect">
            <a:avLst/>
          </a:prstGeom>
        </p:spPr>
        <p:txBody>
          <a:bodyPr vert="horz" wrap="square" lIns="0" tIns="12700" rIns="0" bIns="0" rtlCol="0">
            <a:spAutoFit/>
          </a:bodyPr>
          <a:lstStyle/>
          <a:p>
            <a:pPr marL="12700" algn="ctr">
              <a:lnSpc>
                <a:spcPct val="100000"/>
              </a:lnSpc>
              <a:spcBef>
                <a:spcPts val="100"/>
              </a:spcBef>
            </a:pPr>
            <a:r>
              <a:rPr sz="3000" spc="-10" dirty="0">
                <a:latin typeface="Times New Roman" pitchFamily="18" charset="0"/>
                <a:cs typeface="Times New Roman" pitchFamily="18" charset="0"/>
              </a:rPr>
              <a:t>Порядок </a:t>
            </a:r>
            <a:r>
              <a:rPr sz="3000" spc="-15" dirty="0">
                <a:latin typeface="Times New Roman" pitchFamily="18" charset="0"/>
                <a:cs typeface="Times New Roman" pitchFamily="18" charset="0"/>
              </a:rPr>
              <a:t>взаимодействия</a:t>
            </a:r>
            <a:r>
              <a:rPr sz="3000" spc="45" dirty="0">
                <a:latin typeface="Times New Roman" pitchFamily="18" charset="0"/>
                <a:cs typeface="Times New Roman" pitchFamily="18" charset="0"/>
              </a:rPr>
              <a:t> </a:t>
            </a:r>
            <a:r>
              <a:rPr sz="3000" spc="-5" dirty="0">
                <a:latin typeface="Times New Roman" pitchFamily="18" charset="0"/>
                <a:cs typeface="Times New Roman" pitchFamily="18" charset="0"/>
              </a:rPr>
              <a:t>со </a:t>
            </a:r>
            <a:r>
              <a:rPr sz="3000" dirty="0">
                <a:latin typeface="Times New Roman" pitchFamily="18" charset="0"/>
                <a:cs typeface="Times New Roman" pitchFamily="18" charset="0"/>
              </a:rPr>
              <a:t>ФСИН</a:t>
            </a:r>
            <a:r>
              <a:rPr sz="3000" spc="5" dirty="0">
                <a:latin typeface="Times New Roman" pitchFamily="18" charset="0"/>
                <a:cs typeface="Times New Roman" pitchFamily="18" charset="0"/>
              </a:rPr>
              <a:t> </a:t>
            </a:r>
            <a:r>
              <a:rPr sz="3000" spc="-25" dirty="0">
                <a:latin typeface="Times New Roman" pitchFamily="18" charset="0"/>
                <a:cs typeface="Times New Roman" pitchFamily="18" charset="0"/>
              </a:rPr>
              <a:t>России</a:t>
            </a:r>
            <a:endParaRPr sz="30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Grp="1"/>
          </p:cNvGraphicFramePr>
          <p:nvPr/>
        </p:nvGraphicFramePr>
        <p:xfrm>
          <a:off x="251520" y="1772816"/>
          <a:ext cx="8747760" cy="4736419"/>
        </p:xfrm>
        <a:graphic>
          <a:graphicData uri="http://schemas.openxmlformats.org/drawingml/2006/table">
            <a:tbl>
              <a:tblPr firstRow="1" bandRow="1">
                <a:tableStyleId>{2D5ABB26-0587-4C30-8999-92F81FD0307C}</a:tableStyleId>
              </a:tblPr>
              <a:tblGrid>
                <a:gridCol w="398780">
                  <a:extLst>
                    <a:ext uri="{9D8B030D-6E8A-4147-A177-3AD203B41FA5}">
                      <a16:colId xmlns:a16="http://schemas.microsoft.com/office/drawing/2014/main" xmlns="" val="20000"/>
                    </a:ext>
                  </a:extLst>
                </a:gridCol>
                <a:gridCol w="3978275">
                  <a:extLst>
                    <a:ext uri="{9D8B030D-6E8A-4147-A177-3AD203B41FA5}">
                      <a16:colId xmlns:a16="http://schemas.microsoft.com/office/drawing/2014/main" xmlns="" val="20001"/>
                    </a:ext>
                  </a:extLst>
                </a:gridCol>
                <a:gridCol w="4370705">
                  <a:extLst>
                    <a:ext uri="{9D8B030D-6E8A-4147-A177-3AD203B41FA5}">
                      <a16:colId xmlns:a16="http://schemas.microsoft.com/office/drawing/2014/main" xmlns="" val="20002"/>
                    </a:ext>
                  </a:extLst>
                </a:gridCol>
              </a:tblGrid>
              <a:tr h="335280">
                <a:tc gridSpan="2">
                  <a:txBody>
                    <a:bodyPr/>
                    <a:lstStyle/>
                    <a:p>
                      <a:pPr algn="ctr">
                        <a:lnSpc>
                          <a:spcPct val="100000"/>
                        </a:lnSpc>
                        <a:spcBef>
                          <a:spcPts val="240"/>
                        </a:spcBef>
                      </a:pPr>
                      <a:r>
                        <a:rPr sz="1600" spc="-15" dirty="0">
                          <a:solidFill>
                            <a:srgbClr val="FFFFFF"/>
                          </a:solidFill>
                          <a:latin typeface="Times New Roman" pitchFamily="18" charset="0"/>
                          <a:cs typeface="Times New Roman" pitchFamily="18" charset="0"/>
                        </a:rPr>
                        <a:t>Организация</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tc>
                  <a:txBody>
                    <a:bodyPr/>
                    <a:lstStyle/>
                    <a:p>
                      <a:pPr marL="635" algn="ctr">
                        <a:lnSpc>
                          <a:spcPct val="100000"/>
                        </a:lnSpc>
                        <a:spcBef>
                          <a:spcPts val="240"/>
                        </a:spcBef>
                      </a:pPr>
                      <a:r>
                        <a:rPr sz="1600" spc="-35" dirty="0">
                          <a:solidFill>
                            <a:srgbClr val="FFFFFF"/>
                          </a:solidFill>
                          <a:latin typeface="Times New Roman" pitchFamily="18" charset="0"/>
                          <a:cs typeface="Times New Roman" pitchFamily="18" charset="0"/>
                        </a:rPr>
                        <a:t>ФСИН</a:t>
                      </a:r>
                      <a:r>
                        <a:rPr sz="1600" spc="-25" dirty="0">
                          <a:solidFill>
                            <a:srgbClr val="FFFFFF"/>
                          </a:solidFill>
                          <a:latin typeface="Times New Roman" pitchFamily="18" charset="0"/>
                          <a:cs typeface="Times New Roman" pitchFamily="18" charset="0"/>
                        </a:rPr>
                        <a:t> </a:t>
                      </a:r>
                      <a:r>
                        <a:rPr sz="1600" spc="-10" dirty="0">
                          <a:solidFill>
                            <a:srgbClr val="FFFFFF"/>
                          </a:solidFill>
                          <a:latin typeface="Times New Roman" pitchFamily="18" charset="0"/>
                          <a:cs typeface="Times New Roman" pitchFamily="18" charset="0"/>
                        </a:rPr>
                        <a:t>России</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extLst>
                  <a:ext uri="{0D108BD9-81ED-4DB2-BD59-A6C34878D82A}">
                    <a16:rowId xmlns:a16="http://schemas.microsoft.com/office/drawing/2014/main" xmlns="" val="10000"/>
                  </a:ext>
                </a:extLst>
              </a:tr>
              <a:tr h="794680">
                <a:tc gridSpan="2">
                  <a:txBody>
                    <a:bodyPr/>
                    <a:lstStyle/>
                    <a:p>
                      <a:pPr marL="836930" marR="425450" indent="-403860">
                        <a:lnSpc>
                          <a:spcPct val="100000"/>
                        </a:lnSpc>
                        <a:spcBef>
                          <a:spcPts val="240"/>
                        </a:spcBef>
                      </a:pPr>
                      <a:r>
                        <a:rPr sz="1600" spc="-10" dirty="0">
                          <a:latin typeface="Times New Roman" pitchFamily="18" charset="0"/>
                          <a:cs typeface="Times New Roman" pitchFamily="18" charset="0"/>
                        </a:rPr>
                        <a:t>Предоставление</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отремонтированных</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общежитий </a:t>
                      </a:r>
                      <a:r>
                        <a:rPr sz="1600" spc="-305" dirty="0">
                          <a:latin typeface="Times New Roman" pitchFamily="18" charset="0"/>
                          <a:cs typeface="Times New Roman" pitchFamily="18" charset="0"/>
                        </a:rPr>
                        <a:t> </a:t>
                      </a:r>
                      <a:r>
                        <a:rPr sz="1600" dirty="0">
                          <a:latin typeface="Times New Roman" pitchFamily="18" charset="0"/>
                          <a:cs typeface="Times New Roman" pitchFamily="18" charset="0"/>
                        </a:rPr>
                        <a:t>с</a:t>
                      </a:r>
                      <a:r>
                        <a:rPr sz="1600" spc="5" dirty="0">
                          <a:latin typeface="Times New Roman" pitchFamily="18" charset="0"/>
                          <a:cs typeface="Times New Roman" pitchFamily="18" charset="0"/>
                        </a:rPr>
                        <a:t> </a:t>
                      </a:r>
                      <a:r>
                        <a:rPr sz="1600" spc="-10" dirty="0">
                          <a:latin typeface="Times New Roman" pitchFamily="18" charset="0"/>
                          <a:cs typeface="Times New Roman" pitchFamily="18" charset="0"/>
                        </a:rPr>
                        <a:t>минимальным</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набором</a:t>
                      </a:r>
                      <a:r>
                        <a:rPr sz="1600" spc="-25" dirty="0">
                          <a:latin typeface="Times New Roman" pitchFamily="18" charset="0"/>
                          <a:cs typeface="Times New Roman" pitchFamily="18" charset="0"/>
                        </a:rPr>
                        <a:t> </a:t>
                      </a:r>
                      <a:r>
                        <a:rPr sz="1600" spc="-10" dirty="0">
                          <a:latin typeface="Times New Roman" pitchFamily="18" charset="0"/>
                          <a:cs typeface="Times New Roman" pitchFamily="18" charset="0"/>
                        </a:rPr>
                        <a:t>помещений:</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rowSpan="2">
                  <a:txBody>
                    <a:bodyPr/>
                    <a:lstStyle/>
                    <a:p>
                      <a:pPr>
                        <a:lnSpc>
                          <a:spcPct val="100000"/>
                        </a:lnSpc>
                        <a:spcBef>
                          <a:spcPts val="10"/>
                        </a:spcBef>
                      </a:pPr>
                      <a:endParaRPr sz="1900" dirty="0">
                        <a:latin typeface="Times New Roman" pitchFamily="18" charset="0"/>
                        <a:cs typeface="Times New Roman" pitchFamily="18" charset="0"/>
                      </a:endParaRPr>
                    </a:p>
                    <a:p>
                      <a:pPr algn="ctr">
                        <a:lnSpc>
                          <a:spcPct val="100000"/>
                        </a:lnSpc>
                      </a:pPr>
                      <a:r>
                        <a:rPr sz="1600" spc="-20" dirty="0">
                          <a:latin typeface="Times New Roman" pitchFamily="18" charset="0"/>
                          <a:cs typeface="Times New Roman" pitchFamily="18" charset="0"/>
                        </a:rPr>
                        <a:t>Кадровое</a:t>
                      </a:r>
                      <a:r>
                        <a:rPr sz="1600" spc="-45" dirty="0">
                          <a:latin typeface="Times New Roman" pitchFamily="18" charset="0"/>
                          <a:cs typeface="Times New Roman" pitchFamily="18" charset="0"/>
                        </a:rPr>
                        <a:t> </a:t>
                      </a:r>
                      <a:r>
                        <a:rPr sz="1600" spc="-10" dirty="0">
                          <a:latin typeface="Times New Roman" pitchFamily="18" charset="0"/>
                          <a:cs typeface="Times New Roman" pitchFamily="18" charset="0"/>
                        </a:rPr>
                        <a:t>обеспечение</a:t>
                      </a:r>
                      <a:endParaRPr sz="1600" dirty="0">
                        <a:latin typeface="Times New Roman" pitchFamily="18" charset="0"/>
                        <a:cs typeface="Times New Roman" pitchFamily="18" charset="0"/>
                      </a:endParaRPr>
                    </a:p>
                    <a:p>
                      <a:pPr algn="ctr">
                        <a:lnSpc>
                          <a:spcPct val="100000"/>
                        </a:lnSpc>
                      </a:pPr>
                      <a:r>
                        <a:rPr sz="1600" spc="-5" dirty="0">
                          <a:latin typeface="Times New Roman" pitchFamily="18" charset="0"/>
                          <a:cs typeface="Times New Roman" pitchFamily="18" charset="0"/>
                        </a:rPr>
                        <a:t>(выделение</a:t>
                      </a:r>
                      <a:r>
                        <a:rPr sz="1600" spc="-15" dirty="0">
                          <a:latin typeface="Times New Roman" pitchFamily="18" charset="0"/>
                          <a:cs typeface="Times New Roman" pitchFamily="18" charset="0"/>
                        </a:rPr>
                        <a:t> сотрудников </a:t>
                      </a:r>
                      <a:r>
                        <a:rPr sz="1600" dirty="0">
                          <a:latin typeface="Times New Roman" pitchFamily="18" charset="0"/>
                          <a:cs typeface="Times New Roman" pitchFamily="18" charset="0"/>
                        </a:rPr>
                        <a:t>для</a:t>
                      </a:r>
                      <a:r>
                        <a:rPr sz="1600" spc="10" dirty="0">
                          <a:latin typeface="Times New Roman" pitchFamily="18" charset="0"/>
                          <a:cs typeface="Times New Roman" pitchFamily="18" charset="0"/>
                        </a:rPr>
                        <a:t> </a:t>
                      </a:r>
                      <a:r>
                        <a:rPr sz="1600" spc="-5" dirty="0">
                          <a:latin typeface="Times New Roman" pitchFamily="18" charset="0"/>
                          <a:cs typeface="Times New Roman" pitchFamily="18" charset="0"/>
                        </a:rPr>
                        <a:t>осуществления</a:t>
                      </a:r>
                      <a:endParaRPr sz="1600" dirty="0">
                        <a:latin typeface="Times New Roman" pitchFamily="18" charset="0"/>
                        <a:cs typeface="Times New Roman" pitchFamily="18" charset="0"/>
                      </a:endParaRPr>
                    </a:p>
                    <a:p>
                      <a:pPr marL="1270" algn="ctr">
                        <a:lnSpc>
                          <a:spcPct val="100000"/>
                        </a:lnSpc>
                      </a:pPr>
                      <a:r>
                        <a:rPr sz="1600" spc="-15" dirty="0">
                          <a:latin typeface="Times New Roman" pitchFamily="18" charset="0"/>
                          <a:cs typeface="Times New Roman" pitchFamily="18" charset="0"/>
                        </a:rPr>
                        <a:t>постоянного</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надзора </a:t>
                      </a:r>
                      <a:r>
                        <a:rPr sz="1600" spc="-30" dirty="0">
                          <a:latin typeface="Times New Roman" pitchFamily="18" charset="0"/>
                          <a:cs typeface="Times New Roman" pitchFamily="18" charset="0"/>
                        </a:rPr>
                        <a:t>за</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осужденными</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в</a:t>
                      </a:r>
                      <a:r>
                        <a:rPr sz="1600" spc="15" dirty="0">
                          <a:latin typeface="Times New Roman" pitchFamily="18" charset="0"/>
                          <a:cs typeface="Times New Roman" pitchFamily="18" charset="0"/>
                        </a:rPr>
                        <a:t> </a:t>
                      </a:r>
                      <a:r>
                        <a:rPr sz="1600" spc="-10" dirty="0">
                          <a:latin typeface="Times New Roman" pitchFamily="18" charset="0"/>
                          <a:cs typeface="Times New Roman" pitchFamily="18" charset="0"/>
                        </a:rPr>
                        <a:t>общежитии)</a:t>
                      </a:r>
                      <a:endParaRPr sz="1600" dirty="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1"/>
                  </a:ext>
                </a:extLst>
              </a:tr>
              <a:tr h="794681">
                <a:tc rowSpan="2">
                  <a:txBody>
                    <a:bodyPr/>
                    <a:lstStyle/>
                    <a:p>
                      <a:pPr marL="222250">
                        <a:lnSpc>
                          <a:spcPct val="100000"/>
                        </a:lnSpc>
                        <a:spcBef>
                          <a:spcPts val="505"/>
                        </a:spcBef>
                      </a:pPr>
                      <a:r>
                        <a:rPr sz="1600" dirty="0">
                          <a:latin typeface="Times New Roman" pitchFamily="18" charset="0"/>
                          <a:cs typeface="Times New Roman" pitchFamily="18" charset="0"/>
                        </a:rPr>
                        <a:t>в</a:t>
                      </a:r>
                      <a:r>
                        <a:rPr sz="1600" spc="-15" dirty="0">
                          <a:latin typeface="Times New Roman" pitchFamily="18" charset="0"/>
                          <a:cs typeface="Times New Roman" pitchFamily="18" charset="0"/>
                        </a:rPr>
                        <a:t> том</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числе</a:t>
                      </a:r>
                      <a:endParaRPr sz="1600" dirty="0">
                        <a:latin typeface="Times New Roman" pitchFamily="18" charset="0"/>
                        <a:cs typeface="Times New Roman" pitchFamily="18" charset="0"/>
                      </a:endParaRPr>
                    </a:p>
                  </a:txBody>
                  <a:tcPr marL="0" marR="0" marT="85513"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nSpc>
                          <a:spcPct val="100000"/>
                        </a:lnSpc>
                        <a:spcBef>
                          <a:spcPts val="10"/>
                        </a:spcBef>
                      </a:pPr>
                      <a:endParaRPr sz="1900" dirty="0">
                        <a:latin typeface="Times New Roman" pitchFamily="18" charset="0"/>
                        <a:cs typeface="Times New Roman" pitchFamily="18" charset="0"/>
                      </a:endParaRPr>
                    </a:p>
                    <a:p>
                      <a:pPr marL="850265">
                        <a:lnSpc>
                          <a:spcPct val="100000"/>
                        </a:lnSpc>
                      </a:pPr>
                      <a:r>
                        <a:rPr sz="1600" spc="-5" dirty="0">
                          <a:latin typeface="Times New Roman" pitchFamily="18" charset="0"/>
                          <a:cs typeface="Times New Roman" pitchFamily="18" charset="0"/>
                        </a:rPr>
                        <a:t>санитарно-бытовые</a:t>
                      </a:r>
                      <a:r>
                        <a:rPr sz="1600" spc="-60" dirty="0">
                          <a:latin typeface="Times New Roman" pitchFamily="18" charset="0"/>
                          <a:cs typeface="Times New Roman" pitchFamily="18" charset="0"/>
                        </a:rPr>
                        <a:t> </a:t>
                      </a:r>
                      <a:r>
                        <a:rPr sz="1600" spc="-10" dirty="0">
                          <a:latin typeface="Times New Roman" pitchFamily="18" charset="0"/>
                          <a:cs typeface="Times New Roman" pitchFamily="18" charset="0"/>
                        </a:rPr>
                        <a:t>помещения</a:t>
                      </a:r>
                      <a:endParaRPr sz="1600" dirty="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vMerge="1">
                  <a:txBody>
                    <a:bodyPr/>
                    <a:lstStyle/>
                    <a:p>
                      <a:endParaRPr/>
                    </a:p>
                  </a:txBody>
                  <a:tcPr marL="0" marR="0" marT="127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2"/>
                  </a:ext>
                </a:extLst>
              </a:tr>
              <a:tr h="919649">
                <a:tc vMerge="1">
                  <a:txBody>
                    <a:bodyPr/>
                    <a:lstStyle/>
                    <a:p>
                      <a:endParaRPr/>
                    </a:p>
                  </a:txBody>
                  <a:tcPr marL="0" marR="0" marT="64135" marB="0" vert="vert27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a:txBody>
                    <a:bodyPr/>
                    <a:lstStyle/>
                    <a:p>
                      <a:pPr>
                        <a:lnSpc>
                          <a:spcPct val="100000"/>
                        </a:lnSpc>
                        <a:spcBef>
                          <a:spcPts val="10"/>
                        </a:spcBef>
                      </a:pPr>
                      <a:endParaRPr sz="1900">
                        <a:latin typeface="Times New Roman" pitchFamily="18" charset="0"/>
                        <a:cs typeface="Times New Roman" pitchFamily="18" charset="0"/>
                      </a:endParaRPr>
                    </a:p>
                    <a:p>
                      <a:pPr algn="ctr">
                        <a:lnSpc>
                          <a:spcPct val="100000"/>
                        </a:lnSpc>
                        <a:spcBef>
                          <a:spcPts val="5"/>
                        </a:spcBef>
                      </a:pPr>
                      <a:r>
                        <a:rPr sz="1600" spc="-10" dirty="0">
                          <a:latin typeface="Times New Roman" pitchFamily="18" charset="0"/>
                          <a:cs typeface="Times New Roman" pitchFamily="18" charset="0"/>
                        </a:rPr>
                        <a:t>помещения,</a:t>
                      </a:r>
                      <a:r>
                        <a:rPr sz="1600" spc="-5" dirty="0">
                          <a:latin typeface="Times New Roman" pitchFamily="18" charset="0"/>
                          <a:cs typeface="Times New Roman" pitchFamily="18" charset="0"/>
                        </a:rPr>
                        <a:t> </a:t>
                      </a:r>
                      <a:r>
                        <a:rPr sz="1600" spc="-15" dirty="0">
                          <a:latin typeface="Times New Roman" pitchFamily="18" charset="0"/>
                          <a:cs typeface="Times New Roman" pitchFamily="18" charset="0"/>
                        </a:rPr>
                        <a:t>необходимыми </a:t>
                      </a:r>
                      <a:r>
                        <a:rPr sz="1600" dirty="0">
                          <a:latin typeface="Times New Roman" pitchFamily="18" charset="0"/>
                          <a:cs typeface="Times New Roman" pitchFamily="18" charset="0"/>
                        </a:rPr>
                        <a:t>для</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несения</a:t>
                      </a:r>
                      <a:r>
                        <a:rPr sz="1600" dirty="0">
                          <a:latin typeface="Times New Roman" pitchFamily="18" charset="0"/>
                          <a:cs typeface="Times New Roman" pitchFamily="18" charset="0"/>
                        </a:rPr>
                        <a:t> </a:t>
                      </a:r>
                      <a:r>
                        <a:rPr sz="1600" spc="-5" dirty="0">
                          <a:latin typeface="Times New Roman" pitchFamily="18" charset="0"/>
                          <a:cs typeface="Times New Roman" pitchFamily="18" charset="0"/>
                        </a:rPr>
                        <a:t>службы</a:t>
                      </a:r>
                      <a:endParaRPr sz="1600">
                        <a:latin typeface="Times New Roman" pitchFamily="18" charset="0"/>
                        <a:cs typeface="Times New Roman" pitchFamily="18" charset="0"/>
                      </a:endParaRPr>
                    </a:p>
                    <a:p>
                      <a:pPr algn="ctr">
                        <a:lnSpc>
                          <a:spcPct val="100000"/>
                        </a:lnSpc>
                      </a:pPr>
                      <a:r>
                        <a:rPr sz="1600" spc="-15" dirty="0">
                          <a:latin typeface="Times New Roman" pitchFamily="18" charset="0"/>
                          <a:cs typeface="Times New Roman" pitchFamily="18" charset="0"/>
                        </a:rPr>
                        <a:t>сотрудниками</a:t>
                      </a:r>
                      <a:r>
                        <a:rPr sz="1600" spc="-35"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a:lnSpc>
                          <a:spcPct val="100000"/>
                        </a:lnSpc>
                        <a:spcBef>
                          <a:spcPts val="10"/>
                        </a:spcBef>
                      </a:pPr>
                      <a:endParaRPr sz="1900" dirty="0">
                        <a:latin typeface="Times New Roman" pitchFamily="18" charset="0"/>
                        <a:cs typeface="Times New Roman" pitchFamily="18" charset="0"/>
                      </a:endParaRPr>
                    </a:p>
                    <a:p>
                      <a:pPr algn="ctr">
                        <a:lnSpc>
                          <a:spcPct val="100000"/>
                        </a:lnSpc>
                        <a:spcBef>
                          <a:spcPts val="5"/>
                        </a:spcBef>
                      </a:pPr>
                      <a:r>
                        <a:rPr sz="1600" spc="-20" dirty="0">
                          <a:latin typeface="Times New Roman" pitchFamily="18" charset="0"/>
                          <a:cs typeface="Times New Roman" pitchFamily="18" charset="0"/>
                        </a:rPr>
                        <a:t>Технические</a:t>
                      </a:r>
                      <a:r>
                        <a:rPr sz="1600" dirty="0">
                          <a:latin typeface="Times New Roman" pitchFamily="18" charset="0"/>
                          <a:cs typeface="Times New Roman" pitchFamily="18" charset="0"/>
                        </a:rPr>
                        <a:t> </a:t>
                      </a:r>
                      <a:r>
                        <a:rPr sz="1600" spc="-5" dirty="0">
                          <a:latin typeface="Times New Roman" pitchFamily="18" charset="0"/>
                          <a:cs typeface="Times New Roman" pitchFamily="18" charset="0"/>
                        </a:rPr>
                        <a:t>средства</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надзора</a:t>
                      </a:r>
                      <a:r>
                        <a:rPr sz="1600" spc="-30" dirty="0">
                          <a:latin typeface="Times New Roman" pitchFamily="18" charset="0"/>
                          <a:cs typeface="Times New Roman" pitchFamily="18" charset="0"/>
                        </a:rPr>
                        <a:t> </a:t>
                      </a:r>
                      <a:r>
                        <a:rPr sz="1600" spc="-5" dirty="0">
                          <a:latin typeface="Times New Roman" pitchFamily="18" charset="0"/>
                          <a:cs typeface="Times New Roman" pitchFamily="18" charset="0"/>
                        </a:rPr>
                        <a:t>и</a:t>
                      </a:r>
                      <a:r>
                        <a:rPr sz="1600" spc="10" dirty="0">
                          <a:latin typeface="Times New Roman" pitchFamily="18" charset="0"/>
                          <a:cs typeface="Times New Roman" pitchFamily="18" charset="0"/>
                        </a:rPr>
                        <a:t> </a:t>
                      </a:r>
                      <a:r>
                        <a:rPr sz="1600" spc="-15" dirty="0">
                          <a:latin typeface="Times New Roman" pitchFamily="18" charset="0"/>
                          <a:cs typeface="Times New Roman" pitchFamily="18" charset="0"/>
                        </a:rPr>
                        <a:t>контроля</a:t>
                      </a:r>
                      <a:endParaRPr sz="1600" dirty="0">
                        <a:latin typeface="Times New Roman" pitchFamily="18" charset="0"/>
                        <a:cs typeface="Times New Roman" pitchFamily="18" charset="0"/>
                      </a:endParaRPr>
                    </a:p>
                  </a:txBody>
                  <a:tcPr marL="0" marR="0" marT="169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3"/>
                  </a:ext>
                </a:extLst>
              </a:tr>
              <a:tr h="579187">
                <a:tc gridSpan="2">
                  <a:txBody>
                    <a:bodyPr/>
                    <a:lstStyle/>
                    <a:p>
                      <a:pPr marL="1341755" marR="403225" indent="-932815">
                        <a:lnSpc>
                          <a:spcPct val="100000"/>
                        </a:lnSpc>
                        <a:spcBef>
                          <a:spcPts val="244"/>
                        </a:spcBef>
                      </a:pPr>
                      <a:r>
                        <a:rPr sz="1600" dirty="0">
                          <a:latin typeface="Times New Roman" pitchFamily="18" charset="0"/>
                          <a:cs typeface="Times New Roman" pitchFamily="18" charset="0"/>
                        </a:rPr>
                        <a:t>Жилая</a:t>
                      </a:r>
                      <a:r>
                        <a:rPr sz="1600" spc="20" dirty="0">
                          <a:latin typeface="Times New Roman" pitchFamily="18" charset="0"/>
                          <a:cs typeface="Times New Roman" pitchFamily="18" charset="0"/>
                        </a:rPr>
                        <a:t> </a:t>
                      </a:r>
                      <a:r>
                        <a:rPr sz="1600" spc="-5" dirty="0">
                          <a:latin typeface="Times New Roman" pitchFamily="18" charset="0"/>
                          <a:cs typeface="Times New Roman" pitchFamily="18" charset="0"/>
                        </a:rPr>
                        <a:t>площадь</a:t>
                      </a:r>
                      <a:r>
                        <a:rPr sz="1600" spc="5" dirty="0">
                          <a:latin typeface="Times New Roman" pitchFamily="18" charset="0"/>
                          <a:cs typeface="Times New Roman" pitchFamily="18" charset="0"/>
                        </a:rPr>
                        <a:t> </a:t>
                      </a:r>
                      <a:r>
                        <a:rPr sz="1600" dirty="0">
                          <a:latin typeface="Times New Roman" pitchFamily="18" charset="0"/>
                          <a:cs typeface="Times New Roman" pitchFamily="18" charset="0"/>
                        </a:rPr>
                        <a:t>в</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расчете</a:t>
                      </a:r>
                      <a:r>
                        <a:rPr sz="1600" spc="-35" dirty="0">
                          <a:latin typeface="Times New Roman" pitchFamily="18" charset="0"/>
                          <a:cs typeface="Times New Roman" pitchFamily="18" charset="0"/>
                        </a:rPr>
                        <a:t> </a:t>
                      </a:r>
                      <a:r>
                        <a:rPr sz="1600" spc="-5" dirty="0">
                          <a:latin typeface="Times New Roman" pitchFamily="18" charset="0"/>
                          <a:cs typeface="Times New Roman" pitchFamily="18" charset="0"/>
                        </a:rPr>
                        <a:t>на</a:t>
                      </a:r>
                      <a:r>
                        <a:rPr sz="1600" spc="15" dirty="0">
                          <a:latin typeface="Times New Roman" pitchFamily="18" charset="0"/>
                          <a:cs typeface="Times New Roman" pitchFamily="18" charset="0"/>
                        </a:rPr>
                        <a:t> </a:t>
                      </a:r>
                      <a:r>
                        <a:rPr sz="1600" spc="-20" dirty="0">
                          <a:latin typeface="Times New Roman" pitchFamily="18" charset="0"/>
                          <a:cs typeface="Times New Roman" pitchFamily="18" charset="0"/>
                        </a:rPr>
                        <a:t>одного</a:t>
                      </a:r>
                      <a:r>
                        <a:rPr sz="1600" spc="-10" dirty="0">
                          <a:latin typeface="Times New Roman" pitchFamily="18" charset="0"/>
                          <a:cs typeface="Times New Roman" pitchFamily="18" charset="0"/>
                        </a:rPr>
                        <a:t> осужденного </a:t>
                      </a:r>
                      <a:r>
                        <a:rPr sz="1600" spc="-300" dirty="0">
                          <a:latin typeface="Times New Roman" pitchFamily="18" charset="0"/>
                          <a:cs typeface="Times New Roman" pitchFamily="18" charset="0"/>
                        </a:rPr>
                        <a:t> </a:t>
                      </a:r>
                      <a:r>
                        <a:rPr sz="1600" spc="-5" dirty="0">
                          <a:latin typeface="Times New Roman" pitchFamily="18" charset="0"/>
                          <a:cs typeface="Times New Roman" pitchFamily="18" charset="0"/>
                        </a:rPr>
                        <a:t>не</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менее</a:t>
                      </a:r>
                      <a:r>
                        <a:rPr sz="1600" spc="-15" dirty="0">
                          <a:latin typeface="Times New Roman" pitchFamily="18" charset="0"/>
                          <a:cs typeface="Times New Roman" pitchFamily="18" charset="0"/>
                        </a:rPr>
                        <a:t> </a:t>
                      </a:r>
                      <a:r>
                        <a:rPr sz="1600" dirty="0">
                          <a:latin typeface="Times New Roman" pitchFamily="18" charset="0"/>
                          <a:cs typeface="Times New Roman" pitchFamily="18" charset="0"/>
                        </a:rPr>
                        <a:t>4-х</a:t>
                      </a:r>
                      <a:r>
                        <a:rPr sz="1600" spc="10" dirty="0">
                          <a:latin typeface="Times New Roman" pitchFamily="18" charset="0"/>
                          <a:cs typeface="Times New Roman" pitchFamily="18" charset="0"/>
                        </a:rPr>
                        <a:t> </a:t>
                      </a:r>
                      <a:r>
                        <a:rPr sz="1600" spc="-25" dirty="0">
                          <a:latin typeface="Times New Roman" pitchFamily="18" charset="0"/>
                          <a:cs typeface="Times New Roman" pitchFamily="18" charset="0"/>
                        </a:rPr>
                        <a:t>кв.</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метров</a:t>
                      </a:r>
                      <a:endParaRPr sz="1600">
                        <a:latin typeface="Times New Roman" pitchFamily="18" charset="0"/>
                        <a:cs typeface="Times New Roman" pitchFamily="18" charset="0"/>
                      </a:endParaRPr>
                    </a:p>
                  </a:txBody>
                  <a:tcPr marL="0" marR="0" marT="414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tc hMerge="1">
                  <a:txBody>
                    <a:bodyPr/>
                    <a:lstStyle/>
                    <a:p>
                      <a:endParaRPr/>
                    </a:p>
                  </a:txBody>
                  <a:tcPr marL="0" marR="0" marT="0" marB="0"/>
                </a:tc>
                <a:tc rowSpan="2">
                  <a:txBody>
                    <a:bodyPr/>
                    <a:lstStyle/>
                    <a:p>
                      <a:pPr>
                        <a:lnSpc>
                          <a:spcPct val="100000"/>
                        </a:lnSpc>
                        <a:spcBef>
                          <a:spcPts val="15"/>
                        </a:spcBef>
                      </a:pPr>
                      <a:endParaRPr sz="1900" dirty="0">
                        <a:latin typeface="Times New Roman" pitchFamily="18" charset="0"/>
                        <a:cs typeface="Times New Roman" pitchFamily="18" charset="0"/>
                      </a:endParaRPr>
                    </a:p>
                    <a:p>
                      <a:pPr marL="635" algn="ctr">
                        <a:lnSpc>
                          <a:spcPct val="100000"/>
                        </a:lnSpc>
                      </a:pPr>
                      <a:r>
                        <a:rPr sz="1600" spc="-15" dirty="0">
                          <a:latin typeface="Times New Roman" pitchFamily="18" charset="0"/>
                          <a:cs typeface="Times New Roman" pitchFamily="18" charset="0"/>
                        </a:rPr>
                        <a:t>Одежда,</a:t>
                      </a:r>
                      <a:r>
                        <a:rPr sz="1600" dirty="0">
                          <a:latin typeface="Times New Roman" pitchFamily="18" charset="0"/>
                          <a:cs typeface="Times New Roman" pitchFamily="18" charset="0"/>
                        </a:rPr>
                        <a:t> </a:t>
                      </a:r>
                      <a:r>
                        <a:rPr sz="1600" spc="-15" dirty="0">
                          <a:latin typeface="Times New Roman" pitchFamily="18" charset="0"/>
                          <a:cs typeface="Times New Roman" pitchFamily="18" charset="0"/>
                        </a:rPr>
                        <a:t>обувь</a:t>
                      </a:r>
                      <a:r>
                        <a:rPr sz="1600" dirty="0">
                          <a:latin typeface="Times New Roman" pitchFamily="18" charset="0"/>
                          <a:cs typeface="Times New Roman" pitchFamily="18" charset="0"/>
                        </a:rPr>
                        <a:t> </a:t>
                      </a:r>
                      <a:r>
                        <a:rPr sz="1600" spc="-5" dirty="0">
                          <a:latin typeface="Times New Roman" pitchFamily="18" charset="0"/>
                          <a:cs typeface="Times New Roman" pitchFamily="18" charset="0"/>
                        </a:rPr>
                        <a:t>и</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питание</a:t>
                      </a:r>
                      <a:endParaRPr sz="1600" dirty="0">
                        <a:latin typeface="Times New Roman" pitchFamily="18" charset="0"/>
                        <a:cs typeface="Times New Roman" pitchFamily="18" charset="0"/>
                      </a:endParaRPr>
                    </a:p>
                    <a:p>
                      <a:pPr algn="ctr">
                        <a:lnSpc>
                          <a:spcPct val="100000"/>
                        </a:lnSpc>
                      </a:pPr>
                      <a:r>
                        <a:rPr sz="1600" spc="-10" dirty="0">
                          <a:latin typeface="Times New Roman" pitchFamily="18" charset="0"/>
                          <a:cs typeface="Times New Roman" pitchFamily="18" charset="0"/>
                        </a:rPr>
                        <a:t>(при</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отсутствии</a:t>
                      </a:r>
                      <a:r>
                        <a:rPr sz="1600" spc="20" dirty="0">
                          <a:latin typeface="Times New Roman" pitchFamily="18" charset="0"/>
                          <a:cs typeface="Times New Roman" pitchFamily="18" charset="0"/>
                        </a:rPr>
                        <a:t> </a:t>
                      </a:r>
                      <a:r>
                        <a:rPr sz="1600" dirty="0">
                          <a:latin typeface="Times New Roman" pitchFamily="18" charset="0"/>
                          <a:cs typeface="Times New Roman" pitchFamily="18" charset="0"/>
                        </a:rPr>
                        <a:t>у</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осужденных</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собственных</a:t>
                      </a:r>
                      <a:r>
                        <a:rPr sz="1600" spc="5" dirty="0">
                          <a:latin typeface="Times New Roman" pitchFamily="18" charset="0"/>
                          <a:cs typeface="Times New Roman" pitchFamily="18" charset="0"/>
                        </a:rPr>
                        <a:t> </a:t>
                      </a:r>
                      <a:r>
                        <a:rPr sz="1600" spc="-5" dirty="0">
                          <a:latin typeface="Times New Roman" pitchFamily="18" charset="0"/>
                          <a:cs typeface="Times New Roman" pitchFamily="18" charset="0"/>
                        </a:rPr>
                        <a:t>средств)</a:t>
                      </a:r>
                      <a:endParaRPr sz="1600" dirty="0">
                        <a:latin typeface="Times New Roman" pitchFamily="18" charset="0"/>
                        <a:cs typeface="Times New Roman" pitchFamily="18" charset="0"/>
                      </a:endParaRP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xmlns="" val="10004"/>
                  </a:ext>
                </a:extLst>
              </a:tr>
              <a:tr h="822959">
                <a:tc gridSpan="2">
                  <a:txBody>
                    <a:bodyPr/>
                    <a:lstStyle/>
                    <a:p>
                      <a:pPr algn="ctr">
                        <a:lnSpc>
                          <a:spcPct val="100000"/>
                        </a:lnSpc>
                        <a:spcBef>
                          <a:spcPts val="240"/>
                        </a:spcBef>
                      </a:pPr>
                      <a:r>
                        <a:rPr sz="1600" spc="-20" dirty="0">
                          <a:latin typeface="Times New Roman" pitchFamily="18" charset="0"/>
                          <a:cs typeface="Times New Roman" pitchFamily="18" charset="0"/>
                        </a:rPr>
                        <a:t>Оказывает </a:t>
                      </a:r>
                      <a:r>
                        <a:rPr sz="1600" spc="-5" dirty="0">
                          <a:latin typeface="Times New Roman" pitchFamily="18" charset="0"/>
                          <a:cs typeface="Times New Roman" pitchFamily="18" charset="0"/>
                        </a:rPr>
                        <a:t>содействие </a:t>
                      </a:r>
                      <a:r>
                        <a:rPr sz="1600" spc="-10" dirty="0">
                          <a:latin typeface="Times New Roman" pitchFamily="18" charset="0"/>
                          <a:cs typeface="Times New Roman" pitchFamily="18" charset="0"/>
                        </a:rPr>
                        <a:t>администрации</a:t>
                      </a:r>
                      <a:r>
                        <a:rPr sz="1600" spc="20" dirty="0">
                          <a:latin typeface="Times New Roman" pitchFamily="18" charset="0"/>
                          <a:cs typeface="Times New Roman" pitchFamily="18" charset="0"/>
                        </a:rPr>
                        <a:t> </a:t>
                      </a:r>
                      <a:r>
                        <a:rPr sz="1600" spc="-10" dirty="0">
                          <a:latin typeface="Times New Roman" pitchFamily="18" charset="0"/>
                          <a:cs typeface="Times New Roman" pitchFamily="18" charset="0"/>
                        </a:rPr>
                        <a:t>ИЦ</a:t>
                      </a:r>
                      <a:endParaRPr sz="1600" dirty="0">
                        <a:latin typeface="Times New Roman" pitchFamily="18" charset="0"/>
                        <a:cs typeface="Times New Roman" pitchFamily="18" charset="0"/>
                      </a:endParaRPr>
                    </a:p>
                    <a:p>
                      <a:pPr algn="ctr">
                        <a:lnSpc>
                          <a:spcPct val="100000"/>
                        </a:lnSpc>
                      </a:pPr>
                      <a:r>
                        <a:rPr sz="1600" dirty="0">
                          <a:latin typeface="Times New Roman" pitchFamily="18" charset="0"/>
                          <a:cs typeface="Times New Roman" pitchFamily="18" charset="0"/>
                        </a:rPr>
                        <a:t>в</a:t>
                      </a:r>
                      <a:r>
                        <a:rPr sz="1600" spc="10" dirty="0">
                          <a:latin typeface="Times New Roman" pitchFamily="18" charset="0"/>
                          <a:cs typeface="Times New Roman" pitchFamily="18" charset="0"/>
                        </a:rPr>
                        <a:t> </a:t>
                      </a:r>
                      <a:r>
                        <a:rPr sz="1600" spc="-10" dirty="0">
                          <a:latin typeface="Times New Roman" pitchFamily="18" charset="0"/>
                          <a:cs typeface="Times New Roman" pitchFamily="18" charset="0"/>
                        </a:rPr>
                        <a:t>материально-бытовом</a:t>
                      </a:r>
                      <a:r>
                        <a:rPr sz="1600" spc="-15" dirty="0">
                          <a:latin typeface="Times New Roman" pitchFamily="18" charset="0"/>
                          <a:cs typeface="Times New Roman" pitchFamily="18" charset="0"/>
                        </a:rPr>
                        <a:t> </a:t>
                      </a:r>
                      <a:r>
                        <a:rPr sz="1600" spc="-5" dirty="0">
                          <a:latin typeface="Times New Roman" pitchFamily="18" charset="0"/>
                          <a:cs typeface="Times New Roman" pitchFamily="18" charset="0"/>
                        </a:rPr>
                        <a:t>и</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медико-санитарном</a:t>
                      </a:r>
                      <a:endParaRPr sz="1600" dirty="0">
                        <a:latin typeface="Times New Roman" pitchFamily="18" charset="0"/>
                        <a:cs typeface="Times New Roman" pitchFamily="18" charset="0"/>
                      </a:endParaRPr>
                    </a:p>
                    <a:p>
                      <a:pPr algn="ctr">
                        <a:lnSpc>
                          <a:spcPct val="100000"/>
                        </a:lnSpc>
                        <a:spcBef>
                          <a:spcPts val="5"/>
                        </a:spcBef>
                      </a:pPr>
                      <a:r>
                        <a:rPr sz="1600" spc="-10" dirty="0">
                          <a:latin typeface="Times New Roman" pitchFamily="18" charset="0"/>
                          <a:cs typeface="Times New Roman" pitchFamily="18" charset="0"/>
                        </a:rPr>
                        <a:t>обеспечении осужденных</a:t>
                      </a:r>
                      <a:r>
                        <a:rPr sz="1600" spc="20" dirty="0">
                          <a:latin typeface="Times New Roman" pitchFamily="18" charset="0"/>
                          <a:cs typeface="Times New Roman" pitchFamily="18" charset="0"/>
                        </a:rPr>
                        <a:t> </a:t>
                      </a:r>
                      <a:r>
                        <a:rPr sz="1600" spc="-75" dirty="0">
                          <a:latin typeface="Times New Roman" pitchFamily="18" charset="0"/>
                          <a:cs typeface="Times New Roman" pitchFamily="18" charset="0"/>
                        </a:rPr>
                        <a:t>к</a:t>
                      </a:r>
                      <a:r>
                        <a:rPr sz="1600" spc="15" dirty="0">
                          <a:latin typeface="Times New Roman" pitchFamily="18" charset="0"/>
                          <a:cs typeface="Times New Roman" pitchFamily="18" charset="0"/>
                        </a:rPr>
                        <a:t> </a:t>
                      </a:r>
                      <a:r>
                        <a:rPr sz="1600" spc="-15" dirty="0">
                          <a:latin typeface="Times New Roman" pitchFamily="18" charset="0"/>
                          <a:cs typeface="Times New Roman" pitchFamily="18" charset="0"/>
                        </a:rPr>
                        <a:t>принудительным</a:t>
                      </a:r>
                      <a:r>
                        <a:rPr sz="1600" spc="20" dirty="0">
                          <a:latin typeface="Times New Roman" pitchFamily="18" charset="0"/>
                          <a:cs typeface="Times New Roman" pitchFamily="18" charset="0"/>
                        </a:rPr>
                        <a:t> </a:t>
                      </a:r>
                      <a:r>
                        <a:rPr sz="1600" spc="-15" dirty="0">
                          <a:latin typeface="Times New Roman" pitchFamily="18" charset="0"/>
                          <a:cs typeface="Times New Roman" pitchFamily="18" charset="0"/>
                        </a:rPr>
                        <a:t>работам</a:t>
                      </a:r>
                      <a:endParaRPr sz="1600" dirty="0">
                        <a:latin typeface="Times New Roman" pitchFamily="18" charset="0"/>
                        <a:cs typeface="Times New Roman" pitchFamily="18" charset="0"/>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tc vMerge="1">
                  <a:txBody>
                    <a:bodyPr/>
                    <a:lstStyle/>
                    <a:p>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7E7"/>
                    </a:solidFill>
                  </a:tcPr>
                </a:tc>
                <a:extLst>
                  <a:ext uri="{0D108BD9-81ED-4DB2-BD59-A6C34878D82A}">
                    <a16:rowId xmlns:a16="http://schemas.microsoft.com/office/drawing/2014/main" xmlns="" val="10005"/>
                  </a:ext>
                </a:extLst>
              </a:tr>
            </a:tbl>
          </a:graphicData>
        </a:graphic>
      </p:graphicFrame>
      <p:sp>
        <p:nvSpPr>
          <p:cNvPr id="4" name="object 4"/>
          <p:cNvSpPr txBox="1">
            <a:spLocks noGrp="1"/>
          </p:cNvSpPr>
          <p:nvPr>
            <p:ph type="title"/>
          </p:nvPr>
        </p:nvSpPr>
        <p:spPr>
          <a:xfrm>
            <a:off x="1441830" y="459983"/>
            <a:ext cx="6070600" cy="654666"/>
          </a:xfrm>
          <a:prstGeom prst="rect">
            <a:avLst/>
          </a:prstGeom>
        </p:spPr>
        <p:txBody>
          <a:bodyPr vert="horz" wrap="square" lIns="0" tIns="13335" rIns="0" bIns="0" rtlCol="0">
            <a:spAutoFit/>
          </a:bodyPr>
          <a:lstStyle/>
          <a:p>
            <a:pPr algn="ctr">
              <a:lnSpc>
                <a:spcPts val="2485"/>
              </a:lnSpc>
              <a:spcBef>
                <a:spcPts val="105"/>
              </a:spcBef>
            </a:pPr>
            <a:r>
              <a:rPr sz="2300" i="1" spc="-10" dirty="0">
                <a:latin typeface="Times New Roman" pitchFamily="18" charset="0"/>
                <a:cs typeface="Times New Roman" pitchFamily="18" charset="0"/>
              </a:rPr>
              <a:t>Требования</a:t>
            </a:r>
            <a:endParaRPr sz="2300" dirty="0">
              <a:latin typeface="Times New Roman" pitchFamily="18" charset="0"/>
              <a:cs typeface="Times New Roman" pitchFamily="18" charset="0"/>
            </a:endParaRPr>
          </a:p>
          <a:p>
            <a:pPr algn="ctr">
              <a:lnSpc>
                <a:spcPts val="2485"/>
              </a:lnSpc>
            </a:pPr>
            <a:r>
              <a:rPr sz="2300" b="0" spc="-145" dirty="0">
                <a:latin typeface="Times New Roman" pitchFamily="18" charset="0"/>
                <a:cs typeface="Times New Roman" pitchFamily="18" charset="0"/>
              </a:rPr>
              <a:t>к</a:t>
            </a:r>
            <a:r>
              <a:rPr sz="2300" b="0" spc="25" dirty="0">
                <a:latin typeface="Times New Roman" pitchFamily="18" charset="0"/>
                <a:cs typeface="Times New Roman" pitchFamily="18" charset="0"/>
              </a:rPr>
              <a:t> </a:t>
            </a:r>
            <a:r>
              <a:rPr sz="2300" b="0" spc="-15" dirty="0">
                <a:latin typeface="Times New Roman" pitchFamily="18" charset="0"/>
                <a:cs typeface="Times New Roman" pitchFamily="18" charset="0"/>
              </a:rPr>
              <a:t>оборудованию общежития,</a:t>
            </a:r>
            <a:r>
              <a:rPr sz="2300" b="0" dirty="0">
                <a:latin typeface="Times New Roman" pitchFamily="18" charset="0"/>
                <a:cs typeface="Times New Roman" pitchFamily="18" charset="0"/>
              </a:rPr>
              <a:t> </a:t>
            </a:r>
            <a:r>
              <a:rPr sz="2300" b="0" spc="-25" dirty="0">
                <a:latin typeface="Times New Roman" pitchFamily="18" charset="0"/>
                <a:cs typeface="Times New Roman" pitchFamily="18" charset="0"/>
              </a:rPr>
              <a:t>передаваемого</a:t>
            </a:r>
            <a:endParaRPr sz="2300" dirty="0">
              <a:latin typeface="Times New Roman" pitchFamily="18" charset="0"/>
              <a:cs typeface="Times New Roman" pitchFamily="18" charset="0"/>
            </a:endParaRPr>
          </a:p>
        </p:txBody>
      </p:sp>
      <p:sp>
        <p:nvSpPr>
          <p:cNvPr id="5" name="object 5"/>
          <p:cNvSpPr txBox="1"/>
          <p:nvPr/>
        </p:nvSpPr>
        <p:spPr>
          <a:xfrm>
            <a:off x="937056" y="1096941"/>
            <a:ext cx="7076440" cy="654666"/>
          </a:xfrm>
          <a:prstGeom prst="rect">
            <a:avLst/>
          </a:prstGeom>
        </p:spPr>
        <p:txBody>
          <a:bodyPr vert="horz" wrap="square" lIns="0" tIns="13335" rIns="0" bIns="0" rtlCol="0">
            <a:spAutoFit/>
          </a:bodyPr>
          <a:lstStyle/>
          <a:p>
            <a:pPr algn="ctr">
              <a:lnSpc>
                <a:spcPts val="2485"/>
              </a:lnSpc>
              <a:spcBef>
                <a:spcPts val="105"/>
              </a:spcBef>
            </a:pPr>
            <a:r>
              <a:rPr sz="2300" dirty="0">
                <a:latin typeface="Times New Roman" pitchFamily="18" charset="0"/>
                <a:cs typeface="Times New Roman" pitchFamily="18" charset="0"/>
              </a:rPr>
              <a:t>в</a:t>
            </a:r>
            <a:r>
              <a:rPr sz="2300" spc="20" dirty="0">
                <a:latin typeface="Times New Roman" pitchFamily="18" charset="0"/>
                <a:cs typeface="Times New Roman" pitchFamily="18" charset="0"/>
              </a:rPr>
              <a:t> </a:t>
            </a:r>
            <a:r>
              <a:rPr sz="2300" spc="-50" dirty="0">
                <a:latin typeface="Times New Roman" pitchFamily="18" charset="0"/>
                <a:cs typeface="Times New Roman" pitchFamily="18" charset="0"/>
              </a:rPr>
              <a:t>безвозмездное</a:t>
            </a:r>
            <a:r>
              <a:rPr sz="2300" spc="-25" dirty="0">
                <a:latin typeface="Times New Roman" pitchFamily="18" charset="0"/>
                <a:cs typeface="Times New Roman" pitchFamily="18" charset="0"/>
              </a:rPr>
              <a:t> </a:t>
            </a:r>
            <a:r>
              <a:rPr sz="2300" spc="-20" dirty="0">
                <a:latin typeface="Times New Roman" pitchFamily="18" charset="0"/>
                <a:cs typeface="Times New Roman" pitchFamily="18" charset="0"/>
              </a:rPr>
              <a:t>пользование, </a:t>
            </a:r>
            <a:r>
              <a:rPr sz="2300" dirty="0">
                <a:latin typeface="Times New Roman" pitchFamily="18" charset="0"/>
                <a:cs typeface="Times New Roman" pitchFamily="18" charset="0"/>
              </a:rPr>
              <a:t>а</a:t>
            </a:r>
            <a:r>
              <a:rPr sz="2300" spc="15" dirty="0">
                <a:latin typeface="Times New Roman" pitchFamily="18" charset="0"/>
                <a:cs typeface="Times New Roman" pitchFamily="18" charset="0"/>
              </a:rPr>
              <a:t> </a:t>
            </a:r>
            <a:r>
              <a:rPr sz="2300" spc="-55" dirty="0">
                <a:latin typeface="Times New Roman" pitchFamily="18" charset="0"/>
                <a:cs typeface="Times New Roman" pitchFamily="18" charset="0"/>
              </a:rPr>
              <a:t>также</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организации</a:t>
            </a:r>
            <a:endParaRPr sz="2300" dirty="0">
              <a:latin typeface="Times New Roman" pitchFamily="18" charset="0"/>
              <a:cs typeface="Times New Roman" pitchFamily="18" charset="0"/>
            </a:endParaRPr>
          </a:p>
          <a:p>
            <a:pPr marL="635" algn="ctr">
              <a:lnSpc>
                <a:spcPts val="2485"/>
              </a:lnSpc>
            </a:pPr>
            <a:r>
              <a:rPr sz="2300" spc="-20" dirty="0">
                <a:latin typeface="Times New Roman" pitchFamily="18" charset="0"/>
                <a:cs typeface="Times New Roman" pitchFamily="18" charset="0"/>
              </a:rPr>
              <a:t>материально-бытового</a:t>
            </a:r>
            <a:r>
              <a:rPr sz="2300" spc="5" dirty="0">
                <a:latin typeface="Times New Roman" pitchFamily="18" charset="0"/>
                <a:cs typeface="Times New Roman" pitchFamily="18" charset="0"/>
              </a:rPr>
              <a:t> </a:t>
            </a:r>
            <a:r>
              <a:rPr sz="2300" spc="-20" dirty="0">
                <a:latin typeface="Times New Roman" pitchFamily="18" charset="0"/>
                <a:cs typeface="Times New Roman" pitchFamily="18" charset="0"/>
              </a:rPr>
              <a:t>обеспечения</a:t>
            </a:r>
            <a:r>
              <a:rPr sz="2300" spc="-10" dirty="0">
                <a:latin typeface="Times New Roman" pitchFamily="18" charset="0"/>
                <a:cs typeface="Times New Roman" pitchFamily="18" charset="0"/>
              </a:rPr>
              <a:t> осужденных</a:t>
            </a:r>
            <a:endParaRPr sz="23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11560" y="4293096"/>
            <a:ext cx="8136904" cy="936154"/>
          </a:xfrm>
          <a:prstGeom prst="rect">
            <a:avLst/>
          </a:prstGeom>
        </p:spPr>
        <p:txBody>
          <a:bodyPr vert="horz" wrap="square" lIns="0" tIns="12700" rIns="0" bIns="0" rtlCol="0">
            <a:spAutoFit/>
          </a:bodyPr>
          <a:lstStyle/>
          <a:p>
            <a:pPr marL="12700" marR="269875">
              <a:lnSpc>
                <a:spcPct val="100000"/>
              </a:lnSpc>
              <a:spcBef>
                <a:spcPts val="100"/>
              </a:spcBef>
              <a:buFont typeface="Wingdings"/>
              <a:buChar char=""/>
              <a:tabLst>
                <a:tab pos="229235" algn="l"/>
              </a:tabLst>
            </a:pPr>
            <a:r>
              <a:rPr sz="1500" spc="-5" dirty="0">
                <a:latin typeface="Times New Roman"/>
                <a:cs typeface="Times New Roman"/>
              </a:rPr>
              <a:t>осужденный </a:t>
            </a:r>
            <a:r>
              <a:rPr sz="1500" dirty="0">
                <a:latin typeface="Times New Roman"/>
                <a:cs typeface="Times New Roman"/>
              </a:rPr>
              <a:t>к </a:t>
            </a:r>
            <a:r>
              <a:rPr sz="1500" spc="-10" dirty="0">
                <a:latin typeface="Times New Roman"/>
                <a:cs typeface="Times New Roman"/>
              </a:rPr>
              <a:t>принудительным </a:t>
            </a:r>
            <a:r>
              <a:rPr sz="1500" spc="-5" dirty="0">
                <a:latin typeface="Times New Roman"/>
                <a:cs typeface="Times New Roman"/>
              </a:rPr>
              <a:t>работам </a:t>
            </a:r>
            <a:r>
              <a:rPr sz="1500" spc="-10" dirty="0">
                <a:latin typeface="Times New Roman"/>
                <a:cs typeface="Times New Roman"/>
              </a:rPr>
              <a:t>должен </a:t>
            </a:r>
            <a:r>
              <a:rPr sz="1500" spc="-5" dirty="0">
                <a:latin typeface="Times New Roman"/>
                <a:cs typeface="Times New Roman"/>
              </a:rPr>
              <a:t>получить не менее </a:t>
            </a:r>
            <a:r>
              <a:rPr sz="1500" b="1" dirty="0">
                <a:latin typeface="Times New Roman"/>
                <a:cs typeface="Times New Roman"/>
              </a:rPr>
              <a:t>25% </a:t>
            </a:r>
            <a:r>
              <a:rPr sz="1500" spc="-10" dirty="0">
                <a:latin typeface="Times New Roman"/>
                <a:cs typeface="Times New Roman"/>
              </a:rPr>
              <a:t>от начисленной </a:t>
            </a:r>
            <a:r>
              <a:rPr sz="1500" spc="-360" dirty="0">
                <a:latin typeface="Times New Roman"/>
                <a:cs typeface="Times New Roman"/>
              </a:rPr>
              <a:t> </a:t>
            </a:r>
            <a:r>
              <a:rPr sz="1500" spc="-5" dirty="0">
                <a:latin typeface="Times New Roman"/>
                <a:cs typeface="Times New Roman"/>
              </a:rPr>
              <a:t>ему заработной</a:t>
            </a:r>
            <a:r>
              <a:rPr sz="1500" spc="-30" dirty="0">
                <a:latin typeface="Times New Roman"/>
                <a:cs typeface="Times New Roman"/>
              </a:rPr>
              <a:t> </a:t>
            </a:r>
            <a:r>
              <a:rPr sz="1500" spc="-15" dirty="0">
                <a:latin typeface="Times New Roman"/>
                <a:cs typeface="Times New Roman"/>
              </a:rPr>
              <a:t>платы</a:t>
            </a:r>
            <a:r>
              <a:rPr sz="1500" dirty="0">
                <a:latin typeface="Times New Roman"/>
                <a:cs typeface="Times New Roman"/>
              </a:rPr>
              <a:t> с</a:t>
            </a:r>
            <a:r>
              <a:rPr sz="1500" spc="-10" dirty="0">
                <a:latin typeface="Times New Roman"/>
                <a:cs typeface="Times New Roman"/>
              </a:rPr>
              <a:t> учетом</a:t>
            </a:r>
            <a:r>
              <a:rPr sz="1500" spc="-20" dirty="0">
                <a:latin typeface="Times New Roman"/>
                <a:cs typeface="Times New Roman"/>
              </a:rPr>
              <a:t> </a:t>
            </a:r>
            <a:r>
              <a:rPr sz="1500" spc="-10" dirty="0">
                <a:latin typeface="Times New Roman"/>
                <a:cs typeface="Times New Roman"/>
              </a:rPr>
              <a:t>всех</a:t>
            </a:r>
            <a:r>
              <a:rPr sz="1500" spc="25" dirty="0">
                <a:latin typeface="Times New Roman"/>
                <a:cs typeface="Times New Roman"/>
              </a:rPr>
              <a:t> </a:t>
            </a:r>
            <a:r>
              <a:rPr sz="1500" spc="-15" dirty="0">
                <a:latin typeface="Times New Roman"/>
                <a:cs typeface="Times New Roman"/>
              </a:rPr>
              <a:t>удержаний;</a:t>
            </a:r>
            <a:endParaRPr sz="1500" dirty="0">
              <a:latin typeface="Times New Roman"/>
              <a:cs typeface="Times New Roman"/>
            </a:endParaRPr>
          </a:p>
          <a:p>
            <a:pPr marL="12700" marR="5080">
              <a:lnSpc>
                <a:spcPct val="100000"/>
              </a:lnSpc>
              <a:buFont typeface="Wingdings"/>
              <a:buChar char=""/>
              <a:tabLst>
                <a:tab pos="183515" algn="l"/>
              </a:tabLst>
            </a:pPr>
            <a:r>
              <a:rPr sz="1500" u="heavy" spc="-5" dirty="0">
                <a:uFill>
                  <a:solidFill>
                    <a:srgbClr val="000000"/>
                  </a:solidFill>
                </a:uFill>
                <a:latin typeface="Times New Roman"/>
                <a:cs typeface="Times New Roman"/>
              </a:rPr>
              <a:t> </a:t>
            </a:r>
            <a:r>
              <a:rPr sz="1500" b="1" u="heavy" spc="-15" dirty="0">
                <a:uFill>
                  <a:solidFill>
                    <a:srgbClr val="000000"/>
                  </a:solidFill>
                </a:uFill>
                <a:latin typeface="Times New Roman"/>
                <a:cs typeface="Times New Roman"/>
              </a:rPr>
              <a:t>удержания </a:t>
            </a:r>
            <a:r>
              <a:rPr sz="1500" b="1" u="heavy" spc="-5" dirty="0">
                <a:uFill>
                  <a:solidFill>
                    <a:srgbClr val="000000"/>
                  </a:solidFill>
                </a:uFill>
                <a:latin typeface="Times New Roman"/>
                <a:cs typeface="Times New Roman"/>
              </a:rPr>
              <a:t>из заработной </a:t>
            </a:r>
            <a:r>
              <a:rPr sz="1500" b="1" u="heavy" spc="-10" dirty="0">
                <a:uFill>
                  <a:solidFill>
                    <a:srgbClr val="000000"/>
                  </a:solidFill>
                </a:uFill>
                <a:latin typeface="Times New Roman"/>
                <a:cs typeface="Times New Roman"/>
              </a:rPr>
              <a:t>платы осужденных: </a:t>
            </a:r>
            <a:r>
              <a:rPr sz="1500" b="1" i="1" dirty="0">
                <a:latin typeface="Times New Roman"/>
                <a:cs typeface="Times New Roman"/>
              </a:rPr>
              <a:t>в </a:t>
            </a:r>
            <a:r>
              <a:rPr sz="1500" b="1" i="1" spc="-15" dirty="0">
                <a:latin typeface="Times New Roman"/>
                <a:cs typeface="Times New Roman"/>
              </a:rPr>
              <a:t>доход </a:t>
            </a:r>
            <a:r>
              <a:rPr sz="1500" b="1" i="1" spc="-10" dirty="0">
                <a:latin typeface="Times New Roman"/>
                <a:cs typeface="Times New Roman"/>
              </a:rPr>
              <a:t>государства </a:t>
            </a:r>
            <a:r>
              <a:rPr sz="1500" b="1" i="1" dirty="0">
                <a:latin typeface="Times New Roman"/>
                <a:cs typeface="Times New Roman"/>
              </a:rPr>
              <a:t>от 5 </a:t>
            </a:r>
            <a:r>
              <a:rPr sz="1500" b="1" i="1" spc="-5" dirty="0">
                <a:latin typeface="Times New Roman"/>
                <a:cs typeface="Times New Roman"/>
              </a:rPr>
              <a:t>до </a:t>
            </a:r>
            <a:r>
              <a:rPr sz="1500" b="1" i="1" dirty="0">
                <a:latin typeface="Times New Roman"/>
                <a:cs typeface="Times New Roman"/>
              </a:rPr>
              <a:t>20 </a:t>
            </a:r>
            <a:r>
              <a:rPr sz="1500" b="1" i="1" spc="15" dirty="0">
                <a:latin typeface="Times New Roman"/>
                <a:cs typeface="Times New Roman"/>
              </a:rPr>
              <a:t>%, </a:t>
            </a:r>
            <a:r>
              <a:rPr sz="1500" b="1" i="1" spc="-5" dirty="0">
                <a:latin typeface="Times New Roman"/>
                <a:cs typeface="Times New Roman"/>
              </a:rPr>
              <a:t>оплата </a:t>
            </a:r>
            <a:r>
              <a:rPr sz="1500" b="1" i="1" spc="-360" dirty="0">
                <a:latin typeface="Times New Roman"/>
                <a:cs typeface="Times New Roman"/>
              </a:rPr>
              <a:t> </a:t>
            </a:r>
            <a:r>
              <a:rPr sz="1500" b="1" i="1" spc="-15" dirty="0">
                <a:latin typeface="Times New Roman"/>
                <a:cs typeface="Times New Roman"/>
              </a:rPr>
              <a:t>коммунальных</a:t>
            </a:r>
            <a:r>
              <a:rPr sz="1500" b="1" i="1" spc="15" dirty="0">
                <a:latin typeface="Times New Roman"/>
                <a:cs typeface="Times New Roman"/>
              </a:rPr>
              <a:t> </a:t>
            </a:r>
            <a:r>
              <a:rPr sz="1500" b="1" i="1" spc="-15" dirty="0">
                <a:latin typeface="Times New Roman"/>
                <a:cs typeface="Times New Roman"/>
              </a:rPr>
              <a:t>услуг,</a:t>
            </a:r>
            <a:r>
              <a:rPr sz="1500" b="1" i="1" spc="10" dirty="0">
                <a:latin typeface="Times New Roman"/>
                <a:cs typeface="Times New Roman"/>
              </a:rPr>
              <a:t> </a:t>
            </a:r>
            <a:r>
              <a:rPr sz="1500" b="1" i="1" dirty="0">
                <a:latin typeface="Times New Roman"/>
                <a:cs typeface="Times New Roman"/>
              </a:rPr>
              <a:t>питание</a:t>
            </a:r>
            <a:r>
              <a:rPr sz="1500" b="1" i="1" spc="360" dirty="0">
                <a:latin typeface="Times New Roman"/>
                <a:cs typeface="Times New Roman"/>
              </a:rPr>
              <a:t> </a:t>
            </a:r>
            <a:r>
              <a:rPr sz="1500" b="1" i="1" dirty="0">
                <a:latin typeface="Times New Roman"/>
                <a:cs typeface="Times New Roman"/>
              </a:rPr>
              <a:t>(при</a:t>
            </a:r>
            <a:r>
              <a:rPr sz="1500" b="1" i="1" spc="-15" dirty="0">
                <a:latin typeface="Times New Roman"/>
                <a:cs typeface="Times New Roman"/>
              </a:rPr>
              <a:t> </a:t>
            </a:r>
            <a:r>
              <a:rPr sz="1500" b="1" i="1" spc="-5" dirty="0">
                <a:latin typeface="Times New Roman"/>
                <a:cs typeface="Times New Roman"/>
              </a:rPr>
              <a:t>отсутствии</a:t>
            </a:r>
            <a:r>
              <a:rPr sz="1500" b="1" i="1" spc="5" dirty="0">
                <a:latin typeface="Times New Roman"/>
                <a:cs typeface="Times New Roman"/>
              </a:rPr>
              <a:t> </a:t>
            </a:r>
            <a:r>
              <a:rPr sz="1500" b="1" i="1" spc="-15" dirty="0">
                <a:latin typeface="Times New Roman"/>
                <a:cs typeface="Times New Roman"/>
              </a:rPr>
              <a:t>собственных</a:t>
            </a:r>
            <a:r>
              <a:rPr sz="1500" b="1" i="1" spc="25" dirty="0">
                <a:latin typeface="Times New Roman"/>
                <a:cs typeface="Times New Roman"/>
              </a:rPr>
              <a:t> </a:t>
            </a:r>
            <a:r>
              <a:rPr sz="1500" b="1" i="1" spc="-10" dirty="0">
                <a:latin typeface="Times New Roman"/>
                <a:cs typeface="Times New Roman"/>
              </a:rPr>
              <a:t>средств).</a:t>
            </a:r>
            <a:endParaRPr sz="1500" dirty="0">
              <a:latin typeface="Times New Roman"/>
              <a:cs typeface="Times New Roman"/>
            </a:endParaRPr>
          </a:p>
        </p:txBody>
      </p:sp>
      <p:graphicFrame>
        <p:nvGraphicFramePr>
          <p:cNvPr id="4" name="object 4"/>
          <p:cNvGraphicFramePr>
            <a:graphicFrameLocks noGrp="1"/>
          </p:cNvGraphicFramePr>
          <p:nvPr/>
        </p:nvGraphicFramePr>
        <p:xfrm>
          <a:off x="539552" y="1772816"/>
          <a:ext cx="8361044" cy="2060782"/>
        </p:xfrm>
        <a:graphic>
          <a:graphicData uri="http://schemas.openxmlformats.org/drawingml/2006/table">
            <a:tbl>
              <a:tblPr firstRow="1" bandRow="1">
                <a:tableStyleId>{2D5ABB26-0587-4C30-8999-92F81FD0307C}</a:tableStyleId>
              </a:tblPr>
              <a:tblGrid>
                <a:gridCol w="4156710">
                  <a:extLst>
                    <a:ext uri="{9D8B030D-6E8A-4147-A177-3AD203B41FA5}">
                      <a16:colId xmlns:a16="http://schemas.microsoft.com/office/drawing/2014/main" xmlns="" val="20000"/>
                    </a:ext>
                  </a:extLst>
                </a:gridCol>
                <a:gridCol w="4204334">
                  <a:extLst>
                    <a:ext uri="{9D8B030D-6E8A-4147-A177-3AD203B41FA5}">
                      <a16:colId xmlns:a16="http://schemas.microsoft.com/office/drawing/2014/main" xmlns="" val="20001"/>
                    </a:ext>
                  </a:extLst>
                </a:gridCol>
              </a:tblGrid>
              <a:tr h="375919">
                <a:tc gridSpan="2">
                  <a:txBody>
                    <a:bodyPr/>
                    <a:lstStyle/>
                    <a:p>
                      <a:pPr algn="ctr">
                        <a:lnSpc>
                          <a:spcPct val="100000"/>
                        </a:lnSpc>
                        <a:spcBef>
                          <a:spcPts val="229"/>
                        </a:spcBef>
                      </a:pPr>
                      <a:r>
                        <a:rPr sz="1900" b="1" spc="-5" dirty="0">
                          <a:solidFill>
                            <a:srgbClr val="FFFFFF"/>
                          </a:solidFill>
                          <a:latin typeface="Times New Roman" pitchFamily="18" charset="0"/>
                          <a:cs typeface="Times New Roman" pitchFamily="18" charset="0"/>
                        </a:rPr>
                        <a:t>Минимальный</a:t>
                      </a:r>
                      <a:r>
                        <a:rPr sz="1900" b="1" spc="-4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размер</a:t>
                      </a:r>
                      <a:r>
                        <a:rPr sz="1900" b="1" spc="-20" dirty="0">
                          <a:solidFill>
                            <a:srgbClr val="FFFFFF"/>
                          </a:solidFill>
                          <a:latin typeface="Times New Roman" pitchFamily="18" charset="0"/>
                          <a:cs typeface="Times New Roman" pitchFamily="18" charset="0"/>
                        </a:rPr>
                        <a:t> </a:t>
                      </a:r>
                      <a:r>
                        <a:rPr sz="1900" b="1" spc="-10" dirty="0">
                          <a:solidFill>
                            <a:srgbClr val="FFFFFF"/>
                          </a:solidFill>
                          <a:latin typeface="Times New Roman" pitchFamily="18" charset="0"/>
                          <a:cs typeface="Times New Roman" pitchFamily="18" charset="0"/>
                        </a:rPr>
                        <a:t>заработной</a:t>
                      </a:r>
                      <a:r>
                        <a:rPr sz="1900" b="1" spc="5" dirty="0">
                          <a:solidFill>
                            <a:srgbClr val="FFFFFF"/>
                          </a:solidFill>
                          <a:latin typeface="Times New Roman" pitchFamily="18" charset="0"/>
                          <a:cs typeface="Times New Roman" pitchFamily="18" charset="0"/>
                        </a:rPr>
                        <a:t> </a:t>
                      </a:r>
                      <a:r>
                        <a:rPr sz="1900" b="1" spc="-5" dirty="0">
                          <a:solidFill>
                            <a:srgbClr val="FFFFFF"/>
                          </a:solidFill>
                          <a:latin typeface="Times New Roman" pitchFamily="18" charset="0"/>
                          <a:cs typeface="Times New Roman" pitchFamily="18" charset="0"/>
                        </a:rPr>
                        <a:t>платы</a:t>
                      </a:r>
                      <a:r>
                        <a:rPr sz="1900" b="1" spc="10" dirty="0">
                          <a:solidFill>
                            <a:srgbClr val="FFFFFF"/>
                          </a:solidFill>
                          <a:latin typeface="Times New Roman" pitchFamily="18" charset="0"/>
                          <a:cs typeface="Times New Roman" pitchFamily="18" charset="0"/>
                        </a:rPr>
                        <a:t> </a:t>
                      </a:r>
                      <a:r>
                        <a:rPr sz="1900" b="1" dirty="0">
                          <a:solidFill>
                            <a:srgbClr val="FFFFFF"/>
                          </a:solidFill>
                          <a:latin typeface="Times New Roman" pitchFamily="18" charset="0"/>
                          <a:cs typeface="Times New Roman" pitchFamily="18" charset="0"/>
                        </a:rPr>
                        <a:t>на</a:t>
                      </a:r>
                      <a:r>
                        <a:rPr sz="1900" b="1" spc="5" dirty="0">
                          <a:solidFill>
                            <a:srgbClr val="FFFFFF"/>
                          </a:solidFill>
                          <a:latin typeface="Times New Roman" pitchFamily="18" charset="0"/>
                          <a:cs typeface="Times New Roman" pitchFamily="18" charset="0"/>
                        </a:rPr>
                        <a:t> </a:t>
                      </a:r>
                      <a:r>
                        <a:rPr sz="1900" b="1" spc="-5" dirty="0">
                          <a:solidFill>
                            <a:srgbClr val="FFFFFF"/>
                          </a:solidFill>
                          <a:latin typeface="Times New Roman" pitchFamily="18" charset="0"/>
                          <a:cs typeface="Times New Roman" pitchFamily="18" charset="0"/>
                        </a:rPr>
                        <a:t>2021</a:t>
                      </a:r>
                      <a:r>
                        <a:rPr sz="1900" b="1" spc="-30" dirty="0">
                          <a:solidFill>
                            <a:srgbClr val="FFFFFF"/>
                          </a:solidFill>
                          <a:latin typeface="Times New Roman" pitchFamily="18" charset="0"/>
                          <a:cs typeface="Times New Roman" pitchFamily="18" charset="0"/>
                        </a:rPr>
                        <a:t> </a:t>
                      </a:r>
                      <a:r>
                        <a:rPr sz="1900" b="1" spc="-20" dirty="0">
                          <a:solidFill>
                            <a:srgbClr val="FFFFFF"/>
                          </a:solidFill>
                          <a:latin typeface="Times New Roman" pitchFamily="18" charset="0"/>
                          <a:cs typeface="Times New Roman" pitchFamily="18" charset="0"/>
                        </a:rPr>
                        <a:t>год</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chemeClr val="tx2"/>
                    </a:solidFill>
                  </a:tcPr>
                </a:tc>
                <a:tc hMerge="1">
                  <a:txBody>
                    <a:bodyPr/>
                    <a:lstStyle/>
                    <a:p>
                      <a:endParaRPr/>
                    </a:p>
                  </a:txBody>
                  <a:tcPr marL="0" marR="0" marT="0" marB="0"/>
                </a:tc>
                <a:extLst>
                  <a:ext uri="{0D108BD9-81ED-4DB2-BD59-A6C34878D82A}">
                    <a16:rowId xmlns:a16="http://schemas.microsoft.com/office/drawing/2014/main" xmlns="" val="10000"/>
                  </a:ext>
                </a:extLst>
              </a:tr>
              <a:tr h="375919">
                <a:tc gridSpan="2">
                  <a:txBody>
                    <a:bodyPr/>
                    <a:lstStyle/>
                    <a:p>
                      <a:pPr marL="2540" algn="ctr">
                        <a:lnSpc>
                          <a:spcPct val="100000"/>
                        </a:lnSpc>
                        <a:spcBef>
                          <a:spcPts val="229"/>
                        </a:spcBef>
                      </a:pPr>
                      <a:r>
                        <a:rPr sz="1900" dirty="0">
                          <a:latin typeface="Times New Roman" pitchFamily="18" charset="0"/>
                          <a:cs typeface="Times New Roman" pitchFamily="18" charset="0"/>
                        </a:rPr>
                        <a:t>12</a:t>
                      </a:r>
                      <a:r>
                        <a:rPr sz="1900" spc="-35" dirty="0">
                          <a:latin typeface="Times New Roman" pitchFamily="18" charset="0"/>
                          <a:cs typeface="Times New Roman" pitchFamily="18" charset="0"/>
                        </a:rPr>
                        <a:t> </a:t>
                      </a:r>
                      <a:r>
                        <a:rPr sz="1900" dirty="0">
                          <a:latin typeface="Times New Roman" pitchFamily="18" charset="0"/>
                          <a:cs typeface="Times New Roman" pitchFamily="18" charset="0"/>
                        </a:rPr>
                        <a:t>792</a:t>
                      </a:r>
                      <a:r>
                        <a:rPr sz="1900" spc="-30" dirty="0">
                          <a:latin typeface="Times New Roman" pitchFamily="18" charset="0"/>
                          <a:cs typeface="Times New Roman" pitchFamily="18" charset="0"/>
                        </a:rPr>
                        <a:t> </a:t>
                      </a:r>
                      <a:r>
                        <a:rPr sz="1900" spc="-15" dirty="0">
                          <a:latin typeface="Times New Roman" pitchFamily="18" charset="0"/>
                          <a:cs typeface="Times New Roman" pitchFamily="18" charset="0"/>
                        </a:rPr>
                        <a:t>рубля</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CACA"/>
                    </a:solidFill>
                  </a:tcPr>
                </a:tc>
                <a:tc hMerge="1">
                  <a:txBody>
                    <a:bodyPr/>
                    <a:lstStyle/>
                    <a:p>
                      <a:endParaRPr/>
                    </a:p>
                  </a:txBody>
                  <a:tcPr marL="0" marR="0" marT="0" marB="0"/>
                </a:tc>
                <a:extLst>
                  <a:ext uri="{0D108BD9-81ED-4DB2-BD59-A6C34878D82A}">
                    <a16:rowId xmlns:a16="http://schemas.microsoft.com/office/drawing/2014/main" xmlns="" val="10001"/>
                  </a:ext>
                </a:extLst>
              </a:tr>
              <a:tr h="375919">
                <a:tc>
                  <a:txBody>
                    <a:bodyPr/>
                    <a:lstStyle/>
                    <a:p>
                      <a:pPr marL="1270" marR="0" indent="0" algn="ctr" defTabSz="914400" rtl="0" eaLnBrk="1" fontAlgn="auto" latinLnBrk="0" hangingPunct="1">
                        <a:lnSpc>
                          <a:spcPct val="100000"/>
                        </a:lnSpc>
                        <a:spcBef>
                          <a:spcPts val="229"/>
                        </a:spcBef>
                        <a:spcAft>
                          <a:spcPts val="0"/>
                        </a:spcAft>
                        <a:buClrTx/>
                        <a:buSzTx/>
                        <a:buFontTx/>
                        <a:buNone/>
                        <a:tabLst/>
                        <a:defRPr/>
                      </a:pPr>
                      <a:r>
                        <a:rPr lang="ru-RU" sz="1900" b="1" spc="-5" dirty="0">
                          <a:solidFill>
                            <a:srgbClr val="FFFFFF"/>
                          </a:solidFill>
                          <a:latin typeface="Times New Roman" pitchFamily="18" charset="0"/>
                          <a:cs typeface="Times New Roman" pitchFamily="18" charset="0"/>
                        </a:rPr>
                        <a:t>Средняя</a:t>
                      </a:r>
                      <a:r>
                        <a:rPr lang="ru-RU" sz="1900" b="1" spc="-50" dirty="0">
                          <a:solidFill>
                            <a:srgbClr val="FFFFFF"/>
                          </a:solidFill>
                          <a:latin typeface="Times New Roman" pitchFamily="18" charset="0"/>
                          <a:cs typeface="Times New Roman" pitchFamily="18" charset="0"/>
                        </a:rPr>
                        <a:t> заработная</a:t>
                      </a:r>
                      <a:r>
                        <a:rPr lang="ru-RU" sz="1900" b="1" spc="-50" baseline="0" dirty="0">
                          <a:solidFill>
                            <a:srgbClr val="FFFFFF"/>
                          </a:solidFill>
                          <a:latin typeface="Times New Roman" pitchFamily="18" charset="0"/>
                          <a:cs typeface="Times New Roman" pitchFamily="18" charset="0"/>
                        </a:rPr>
                        <a:t> плата в Нижегородской области за</a:t>
                      </a:r>
                      <a:r>
                        <a:rPr lang="ru-RU" sz="1900" b="1" spc="0" baseline="0" dirty="0">
                          <a:solidFill>
                            <a:srgbClr val="FFFFFF"/>
                          </a:solidFill>
                          <a:latin typeface="Times New Roman" pitchFamily="18" charset="0"/>
                          <a:cs typeface="Times New Roman" pitchFamily="18" charset="0"/>
                        </a:rPr>
                        <a:t> </a:t>
                      </a:r>
                      <a:r>
                        <a:rPr lang="ru-RU" sz="1900" b="1" spc="-5" dirty="0">
                          <a:solidFill>
                            <a:srgbClr val="FFFFFF"/>
                          </a:solidFill>
                          <a:latin typeface="Times New Roman" pitchFamily="18" charset="0"/>
                          <a:cs typeface="Times New Roman" pitchFamily="18" charset="0"/>
                        </a:rPr>
                        <a:t>2021</a:t>
                      </a:r>
                      <a:r>
                        <a:rPr lang="ru-RU" sz="1900" b="1" spc="-25" dirty="0">
                          <a:solidFill>
                            <a:srgbClr val="FFFFFF"/>
                          </a:solidFill>
                          <a:latin typeface="Times New Roman" pitchFamily="18" charset="0"/>
                          <a:cs typeface="Times New Roman" pitchFamily="18" charset="0"/>
                        </a:rPr>
                        <a:t> </a:t>
                      </a:r>
                      <a:r>
                        <a:rPr lang="ru-RU" sz="1900" b="1" spc="-20" dirty="0">
                          <a:solidFill>
                            <a:srgbClr val="FFFFFF"/>
                          </a:solidFill>
                          <a:latin typeface="Times New Roman" pitchFamily="18" charset="0"/>
                          <a:cs typeface="Times New Roman" pitchFamily="18" charset="0"/>
                        </a:rPr>
                        <a:t>год</a:t>
                      </a:r>
                      <a:endParaRPr lang="ru-RU" sz="1900" dirty="0">
                        <a:latin typeface="Times New Roman" pitchFamily="18" charset="0"/>
                        <a:cs typeface="Times New Roman" pitchFamily="18" charset="0"/>
                      </a:endParaRPr>
                    </a:p>
                    <a:p>
                      <a:pPr marL="1270" algn="ctr">
                        <a:lnSpc>
                          <a:spcPct val="100000"/>
                        </a:lnSpc>
                        <a:spcBef>
                          <a:spcPts val="229"/>
                        </a:spcBef>
                      </a:pPr>
                      <a:endParaRPr sz="1900" dirty="0">
                        <a:latin typeface="Times New Roman" pitchFamily="18" charset="0"/>
                        <a:cs typeface="Times New Roman" pitchFamily="18" charset="0"/>
                      </a:endParaRPr>
                    </a:p>
                  </a:txBody>
                  <a:tcPr marL="0" marR="0" marT="38945" marB="0">
                    <a:lnL w="12700">
                      <a:solidFill>
                        <a:srgbClr val="FFFFFF"/>
                      </a:solidFill>
                      <a:prstDash val="soli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solidFill>
                  </a:tcPr>
                </a:tc>
                <a:tc>
                  <a:txBody>
                    <a:bodyPr/>
                    <a:lstStyle/>
                    <a:p>
                      <a:pPr marL="2540" marR="0" indent="0" algn="ctr" defTabSz="914400" rtl="0" eaLnBrk="1" fontAlgn="auto" latinLnBrk="0" hangingPunct="1">
                        <a:lnSpc>
                          <a:spcPct val="100000"/>
                        </a:lnSpc>
                        <a:spcBef>
                          <a:spcPts val="229"/>
                        </a:spcBef>
                        <a:spcAft>
                          <a:spcPts val="0"/>
                        </a:spcAft>
                        <a:buClrTx/>
                        <a:buSzTx/>
                        <a:buFontTx/>
                        <a:buNone/>
                        <a:tabLst/>
                        <a:defRPr/>
                      </a:pPr>
                      <a:r>
                        <a:rPr lang="ru-RU" sz="1900" b="1" spc="-5" dirty="0">
                          <a:solidFill>
                            <a:srgbClr val="FFFFFF"/>
                          </a:solidFill>
                          <a:latin typeface="Times New Roman" pitchFamily="18" charset="0"/>
                          <a:cs typeface="Times New Roman" pitchFamily="18" charset="0"/>
                        </a:rPr>
                        <a:t>Средняя</a:t>
                      </a:r>
                      <a:r>
                        <a:rPr lang="ru-RU" sz="1900" b="1" spc="-50" dirty="0">
                          <a:solidFill>
                            <a:srgbClr val="FFFFFF"/>
                          </a:solidFill>
                          <a:latin typeface="Times New Roman" pitchFamily="18" charset="0"/>
                          <a:cs typeface="Times New Roman" pitchFamily="18" charset="0"/>
                        </a:rPr>
                        <a:t> заработная</a:t>
                      </a:r>
                      <a:r>
                        <a:rPr lang="ru-RU" sz="1900" b="1" spc="-50" baseline="0" dirty="0">
                          <a:solidFill>
                            <a:srgbClr val="FFFFFF"/>
                          </a:solidFill>
                          <a:latin typeface="Times New Roman" pitchFamily="18" charset="0"/>
                          <a:cs typeface="Times New Roman" pitchFamily="18" charset="0"/>
                        </a:rPr>
                        <a:t> плата в Нижнем Новгороде за</a:t>
                      </a:r>
                      <a:r>
                        <a:rPr lang="ru-RU" sz="1900" b="1" spc="0" baseline="0" dirty="0">
                          <a:solidFill>
                            <a:srgbClr val="FFFFFF"/>
                          </a:solidFill>
                          <a:latin typeface="Times New Roman" pitchFamily="18" charset="0"/>
                          <a:cs typeface="Times New Roman" pitchFamily="18" charset="0"/>
                        </a:rPr>
                        <a:t> </a:t>
                      </a:r>
                      <a:r>
                        <a:rPr lang="ru-RU" sz="1900" b="1" spc="-5" dirty="0">
                          <a:solidFill>
                            <a:srgbClr val="FFFFFF"/>
                          </a:solidFill>
                          <a:latin typeface="Times New Roman" pitchFamily="18" charset="0"/>
                          <a:cs typeface="Times New Roman" pitchFamily="18" charset="0"/>
                        </a:rPr>
                        <a:t>2021</a:t>
                      </a:r>
                      <a:r>
                        <a:rPr lang="ru-RU" sz="1900" b="1" spc="-25" dirty="0">
                          <a:solidFill>
                            <a:srgbClr val="FFFFFF"/>
                          </a:solidFill>
                          <a:latin typeface="Times New Roman" pitchFamily="18" charset="0"/>
                          <a:cs typeface="Times New Roman" pitchFamily="18" charset="0"/>
                        </a:rPr>
                        <a:t> </a:t>
                      </a:r>
                      <a:r>
                        <a:rPr lang="ru-RU" sz="1900" b="1" spc="-20" dirty="0">
                          <a:solidFill>
                            <a:srgbClr val="FFFFFF"/>
                          </a:solidFill>
                          <a:latin typeface="Times New Roman" pitchFamily="18" charset="0"/>
                          <a:cs typeface="Times New Roman" pitchFamily="18" charset="0"/>
                        </a:rPr>
                        <a:t>год</a:t>
                      </a:r>
                      <a:endParaRPr lang="ru-RU" sz="1900" dirty="0">
                        <a:latin typeface="Times New Roman" pitchFamily="18" charset="0"/>
                        <a:cs typeface="Times New Roman" pitchFamily="18" charset="0"/>
                      </a:endParaRPr>
                    </a:p>
                    <a:p>
                      <a:pPr marL="2540" algn="ctr">
                        <a:lnSpc>
                          <a:spcPct val="100000"/>
                        </a:lnSpc>
                        <a:spcBef>
                          <a:spcPts val="229"/>
                        </a:spcBef>
                      </a:pPr>
                      <a:endParaRPr sz="1900" dirty="0">
                        <a:latin typeface="Times New Roman" pitchFamily="18" charset="0"/>
                        <a:cs typeface="Times New Roman" pitchFamily="18" charset="0"/>
                      </a:endParaRPr>
                    </a:p>
                  </a:txBody>
                  <a:tcPr marL="0" marR="0" marT="38945" marB="0">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rgbClr val="FFFFFF"/>
                      </a:solidFill>
                      <a:prstDash val="solid"/>
                      <a:round/>
                      <a:headEnd type="none" w="med" len="med"/>
                      <a:tailEnd type="none" w="med" len="med"/>
                    </a:lnB>
                    <a:solidFill>
                      <a:schemeClr val="tx2"/>
                    </a:solidFill>
                  </a:tcPr>
                </a:tc>
                <a:extLst>
                  <a:ext uri="{0D108BD9-81ED-4DB2-BD59-A6C34878D82A}">
                    <a16:rowId xmlns:a16="http://schemas.microsoft.com/office/drawing/2014/main" xmlns="" val="10002"/>
                  </a:ext>
                </a:extLst>
              </a:tr>
              <a:tr h="375919">
                <a:tc>
                  <a:txBody>
                    <a:bodyPr/>
                    <a:lstStyle/>
                    <a:p>
                      <a:pPr marL="1270" algn="ctr">
                        <a:lnSpc>
                          <a:spcPct val="100000"/>
                        </a:lnSpc>
                        <a:spcBef>
                          <a:spcPts val="229"/>
                        </a:spcBef>
                      </a:pPr>
                      <a:r>
                        <a:rPr lang="ru-RU" sz="1900" spc="-5" dirty="0">
                          <a:latin typeface="Times New Roman" pitchFamily="18" charset="0"/>
                          <a:cs typeface="Times New Roman" pitchFamily="18" charset="0"/>
                        </a:rPr>
                        <a:t>41 508</a:t>
                      </a:r>
                      <a:r>
                        <a:rPr sz="1900" spc="-25" dirty="0">
                          <a:latin typeface="Times New Roman" pitchFamily="18" charset="0"/>
                          <a:cs typeface="Times New Roman" pitchFamily="18" charset="0"/>
                        </a:rPr>
                        <a:t> </a:t>
                      </a:r>
                      <a:r>
                        <a:rPr sz="1900" spc="-20" dirty="0">
                          <a:latin typeface="Times New Roman" pitchFamily="18" charset="0"/>
                          <a:cs typeface="Times New Roman" pitchFamily="18" charset="0"/>
                        </a:rPr>
                        <a:t> </a:t>
                      </a:r>
                      <a:r>
                        <a:rPr sz="1900" spc="-15" dirty="0">
                          <a:latin typeface="Times New Roman" pitchFamily="18" charset="0"/>
                          <a:cs typeface="Times New Roman" pitchFamily="18" charset="0"/>
                        </a:rPr>
                        <a:t>рублей</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tc>
                  <a:txBody>
                    <a:bodyPr/>
                    <a:lstStyle/>
                    <a:p>
                      <a:pPr marL="2540" algn="ctr">
                        <a:lnSpc>
                          <a:spcPct val="100000"/>
                        </a:lnSpc>
                        <a:spcBef>
                          <a:spcPts val="229"/>
                        </a:spcBef>
                      </a:pPr>
                      <a:r>
                        <a:rPr lang="ru-RU" sz="1900" spc="-5" dirty="0">
                          <a:latin typeface="Times New Roman" pitchFamily="18" charset="0"/>
                          <a:cs typeface="Times New Roman" pitchFamily="18" charset="0"/>
                        </a:rPr>
                        <a:t>35 900</a:t>
                      </a:r>
                      <a:r>
                        <a:rPr sz="1900" spc="-35" dirty="0">
                          <a:latin typeface="Times New Roman" pitchFamily="18" charset="0"/>
                          <a:cs typeface="Times New Roman" pitchFamily="18" charset="0"/>
                        </a:rPr>
                        <a:t> </a:t>
                      </a:r>
                      <a:r>
                        <a:rPr sz="1900" dirty="0">
                          <a:latin typeface="Times New Roman" pitchFamily="18" charset="0"/>
                          <a:cs typeface="Times New Roman" pitchFamily="18" charset="0"/>
                        </a:rPr>
                        <a:t>тыс.</a:t>
                      </a:r>
                      <a:r>
                        <a:rPr sz="1900" spc="-15" dirty="0">
                          <a:latin typeface="Times New Roman" pitchFamily="18" charset="0"/>
                          <a:cs typeface="Times New Roman" pitchFamily="18" charset="0"/>
                        </a:rPr>
                        <a:t> рублей</a:t>
                      </a:r>
                      <a:endParaRPr sz="1900" dirty="0">
                        <a:latin typeface="Times New Roman" pitchFamily="18" charset="0"/>
                        <a:cs typeface="Times New Roman" pitchFamily="18" charset="0"/>
                      </a:endParaRPr>
                    </a:p>
                  </a:txBody>
                  <a:tcPr marL="0" marR="0" marT="38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CACA"/>
                    </a:solidFill>
                  </a:tcPr>
                </a:tc>
                <a:extLst>
                  <a:ext uri="{0D108BD9-81ED-4DB2-BD59-A6C34878D82A}">
                    <a16:rowId xmlns:a16="http://schemas.microsoft.com/office/drawing/2014/main" xmlns="" val="10003"/>
                  </a:ext>
                </a:extLst>
              </a:tr>
            </a:tbl>
          </a:graphicData>
        </a:graphic>
      </p:graphicFrame>
      <p:sp>
        <p:nvSpPr>
          <p:cNvPr id="5" name="object 5"/>
          <p:cNvSpPr txBox="1"/>
          <p:nvPr/>
        </p:nvSpPr>
        <p:spPr>
          <a:xfrm>
            <a:off x="1403648" y="1196752"/>
            <a:ext cx="6258560" cy="24365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500" spc="-10" dirty="0">
                <a:latin typeface="Times New Roman" pitchFamily="18" charset="0"/>
                <a:cs typeface="Times New Roman" pitchFamily="18" charset="0"/>
              </a:rPr>
              <a:t>не</a:t>
            </a:r>
            <a:r>
              <a:rPr sz="1500" spc="15" dirty="0">
                <a:latin typeface="Times New Roman" pitchFamily="18" charset="0"/>
                <a:cs typeface="Times New Roman" pitchFamily="18" charset="0"/>
              </a:rPr>
              <a:t> </a:t>
            </a:r>
            <a:r>
              <a:rPr sz="1500" spc="-30" dirty="0">
                <a:latin typeface="Times New Roman" pitchFamily="18" charset="0"/>
                <a:cs typeface="Times New Roman" pitchFamily="18" charset="0"/>
              </a:rPr>
              <a:t>может</a:t>
            </a:r>
            <a:r>
              <a:rPr sz="1500" spc="-5" dirty="0">
                <a:latin typeface="Times New Roman" pitchFamily="18" charset="0"/>
                <a:cs typeface="Times New Roman" pitchFamily="18" charset="0"/>
              </a:rPr>
              <a:t> быть</a:t>
            </a:r>
            <a:r>
              <a:rPr sz="1500" spc="20" dirty="0">
                <a:latin typeface="Times New Roman" pitchFamily="18" charset="0"/>
                <a:cs typeface="Times New Roman" pitchFamily="18" charset="0"/>
              </a:rPr>
              <a:t> </a:t>
            </a:r>
            <a:r>
              <a:rPr sz="1500" spc="-20" dirty="0">
                <a:latin typeface="Times New Roman" pitchFamily="18" charset="0"/>
                <a:cs typeface="Times New Roman" pitchFamily="18" charset="0"/>
              </a:rPr>
              <a:t>ниже</a:t>
            </a:r>
            <a:r>
              <a:rPr sz="1500" spc="5" dirty="0">
                <a:latin typeface="Times New Roman" pitchFamily="18" charset="0"/>
                <a:cs typeface="Times New Roman" pitchFamily="18" charset="0"/>
              </a:rPr>
              <a:t> </a:t>
            </a:r>
            <a:r>
              <a:rPr sz="1500" spc="-20" dirty="0">
                <a:latin typeface="Times New Roman" pitchFamily="18" charset="0"/>
                <a:cs typeface="Times New Roman" pitchFamily="18" charset="0"/>
              </a:rPr>
              <a:t>размера</a:t>
            </a:r>
            <a:r>
              <a:rPr sz="1500" spc="20" dirty="0">
                <a:latin typeface="Times New Roman" pitchFamily="18" charset="0"/>
                <a:cs typeface="Times New Roman" pitchFamily="18" charset="0"/>
              </a:rPr>
              <a:t> </a:t>
            </a:r>
            <a:r>
              <a:rPr sz="1500" spc="-10" dirty="0">
                <a:latin typeface="Times New Roman" pitchFamily="18" charset="0"/>
                <a:cs typeface="Times New Roman" pitchFamily="18" charset="0"/>
              </a:rPr>
              <a:t>минимальной</a:t>
            </a:r>
            <a:r>
              <a:rPr sz="1500" spc="15" dirty="0">
                <a:latin typeface="Times New Roman" pitchFamily="18" charset="0"/>
                <a:cs typeface="Times New Roman" pitchFamily="18" charset="0"/>
              </a:rPr>
              <a:t> </a:t>
            </a:r>
            <a:r>
              <a:rPr sz="1500" spc="-15" dirty="0">
                <a:latin typeface="Times New Roman" pitchFamily="18" charset="0"/>
                <a:cs typeface="Times New Roman" pitchFamily="18" charset="0"/>
              </a:rPr>
              <a:t>заработной</a:t>
            </a:r>
            <a:r>
              <a:rPr sz="1500" spc="15" dirty="0">
                <a:latin typeface="Times New Roman" pitchFamily="18" charset="0"/>
                <a:cs typeface="Times New Roman" pitchFamily="18" charset="0"/>
              </a:rPr>
              <a:t> </a:t>
            </a:r>
            <a:r>
              <a:rPr sz="1500" spc="-10" dirty="0">
                <a:latin typeface="Times New Roman" pitchFamily="18" charset="0"/>
                <a:cs typeface="Times New Roman" pitchFamily="18" charset="0"/>
              </a:rPr>
              <a:t>платы</a:t>
            </a:r>
            <a:r>
              <a:rPr sz="1500" spc="15" dirty="0">
                <a:latin typeface="Times New Roman" pitchFamily="18" charset="0"/>
                <a:cs typeface="Times New Roman" pitchFamily="18" charset="0"/>
              </a:rPr>
              <a:t> </a:t>
            </a:r>
            <a:r>
              <a:rPr sz="1500" dirty="0">
                <a:latin typeface="Times New Roman" pitchFamily="18" charset="0"/>
                <a:cs typeface="Times New Roman" pitchFamily="18" charset="0"/>
              </a:rPr>
              <a:t>в</a:t>
            </a:r>
            <a:r>
              <a:rPr sz="1500" spc="20" dirty="0">
                <a:latin typeface="Times New Roman" pitchFamily="18" charset="0"/>
                <a:cs typeface="Times New Roman" pitchFamily="18" charset="0"/>
              </a:rPr>
              <a:t> </a:t>
            </a:r>
            <a:r>
              <a:rPr sz="1500" spc="-55" dirty="0">
                <a:latin typeface="Times New Roman" pitchFamily="18" charset="0"/>
                <a:cs typeface="Times New Roman" pitchFamily="18" charset="0"/>
              </a:rPr>
              <a:t>РФ</a:t>
            </a:r>
            <a:r>
              <a:rPr sz="1500" spc="-55" dirty="0">
                <a:latin typeface="Microsoft Sans Serif"/>
                <a:cs typeface="Microsoft Sans Serif"/>
              </a:rPr>
              <a:t>.</a:t>
            </a:r>
            <a:endParaRPr sz="1500" dirty="0">
              <a:latin typeface="Microsoft Sans Serif"/>
              <a:cs typeface="Microsoft Sans Serif"/>
            </a:endParaRPr>
          </a:p>
        </p:txBody>
      </p:sp>
      <p:sp>
        <p:nvSpPr>
          <p:cNvPr id="6" name="object 6"/>
          <p:cNvSpPr txBox="1">
            <a:spLocks noGrp="1"/>
          </p:cNvSpPr>
          <p:nvPr>
            <p:ph type="title"/>
          </p:nvPr>
        </p:nvSpPr>
        <p:spPr>
          <a:xfrm>
            <a:off x="467544" y="836712"/>
            <a:ext cx="8295640" cy="350737"/>
          </a:xfrm>
          <a:prstGeom prst="rect">
            <a:avLst/>
          </a:prstGeom>
        </p:spPr>
        <p:txBody>
          <a:bodyPr vert="horz" wrap="square" lIns="0" tIns="12065" rIns="0" bIns="0" rtlCol="0">
            <a:spAutoFit/>
          </a:bodyPr>
          <a:lstStyle/>
          <a:p>
            <a:pPr marL="12700" algn="ctr">
              <a:lnSpc>
                <a:spcPct val="100000"/>
              </a:lnSpc>
              <a:spcBef>
                <a:spcPts val="95"/>
              </a:spcBef>
            </a:pPr>
            <a:r>
              <a:rPr sz="2200" spc="-15" dirty="0">
                <a:latin typeface="Times New Roman" pitchFamily="18" charset="0"/>
                <a:cs typeface="Times New Roman" pitchFamily="18" charset="0"/>
              </a:rPr>
              <a:t>Заработная</a:t>
            </a:r>
            <a:r>
              <a:rPr sz="2200" spc="50" dirty="0">
                <a:latin typeface="Times New Roman" pitchFamily="18" charset="0"/>
                <a:cs typeface="Times New Roman" pitchFamily="18" charset="0"/>
              </a:rPr>
              <a:t> </a:t>
            </a:r>
            <a:r>
              <a:rPr sz="2200" spc="-10" dirty="0">
                <a:latin typeface="Times New Roman" pitchFamily="18" charset="0"/>
                <a:cs typeface="Times New Roman" pitchFamily="18" charset="0"/>
              </a:rPr>
              <a:t>плата</a:t>
            </a:r>
            <a:r>
              <a:rPr sz="2200" spc="40" dirty="0">
                <a:latin typeface="Times New Roman" pitchFamily="18" charset="0"/>
                <a:cs typeface="Times New Roman" pitchFamily="18" charset="0"/>
              </a:rPr>
              <a:t> </a:t>
            </a:r>
            <a:r>
              <a:rPr sz="2200" spc="-10" dirty="0">
                <a:latin typeface="Times New Roman" pitchFamily="18" charset="0"/>
                <a:cs typeface="Times New Roman" pitchFamily="18" charset="0"/>
              </a:rPr>
              <a:t>осужденных</a:t>
            </a:r>
            <a:r>
              <a:rPr sz="2200" spc="30" dirty="0">
                <a:latin typeface="Times New Roman" pitchFamily="18" charset="0"/>
                <a:cs typeface="Times New Roman" pitchFamily="18" charset="0"/>
              </a:rPr>
              <a:t> </a:t>
            </a:r>
            <a:r>
              <a:rPr sz="2200" spc="-5" dirty="0">
                <a:latin typeface="Times New Roman" pitchFamily="18" charset="0"/>
                <a:cs typeface="Times New Roman" pitchFamily="18" charset="0"/>
              </a:rPr>
              <a:t>к</a:t>
            </a:r>
            <a:r>
              <a:rPr sz="2200" dirty="0">
                <a:latin typeface="Times New Roman" pitchFamily="18" charset="0"/>
                <a:cs typeface="Times New Roman" pitchFamily="18" charset="0"/>
              </a:rPr>
              <a:t> </a:t>
            </a:r>
            <a:r>
              <a:rPr sz="2200" spc="-10" dirty="0">
                <a:latin typeface="Times New Roman" pitchFamily="18" charset="0"/>
                <a:cs typeface="Times New Roman" pitchFamily="18" charset="0"/>
              </a:rPr>
              <a:t>принудительным</a:t>
            </a:r>
            <a:r>
              <a:rPr sz="2200" spc="50" dirty="0">
                <a:latin typeface="Times New Roman" pitchFamily="18" charset="0"/>
                <a:cs typeface="Times New Roman" pitchFamily="18" charset="0"/>
              </a:rPr>
              <a:t> </a:t>
            </a:r>
            <a:r>
              <a:rPr sz="2200" spc="-20" dirty="0">
                <a:latin typeface="Times New Roman" pitchFamily="18" charset="0"/>
                <a:cs typeface="Times New Roman" pitchFamily="18" charset="0"/>
              </a:rPr>
              <a:t>работам</a:t>
            </a:r>
            <a:endParaRPr sz="22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869172" y="37593"/>
            <a:ext cx="196215" cy="19749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888888"/>
                </a:solidFill>
                <a:latin typeface="Microsoft Sans Serif"/>
                <a:cs typeface="Microsoft Sans Serif"/>
              </a:rPr>
              <a:t>10</a:t>
            </a:r>
            <a:endParaRPr sz="1200">
              <a:latin typeface="Microsoft Sans Serif"/>
              <a:cs typeface="Microsoft Sans Serif"/>
            </a:endParaRPr>
          </a:p>
        </p:txBody>
      </p:sp>
      <p:sp>
        <p:nvSpPr>
          <p:cNvPr id="3" name="object 3"/>
          <p:cNvSpPr txBox="1"/>
          <p:nvPr/>
        </p:nvSpPr>
        <p:spPr>
          <a:xfrm>
            <a:off x="251520" y="1566841"/>
            <a:ext cx="8651815" cy="4166416"/>
          </a:xfrm>
          <a:prstGeom prst="rect">
            <a:avLst/>
          </a:prstGeom>
        </p:spPr>
        <p:txBody>
          <a:bodyPr vert="horz" wrap="square" lIns="0" tIns="12700" rIns="0" bIns="0" rtlCol="0">
            <a:spAutoFit/>
          </a:bodyPr>
          <a:lstStyle/>
          <a:p>
            <a:pPr marL="182880" indent="-170815">
              <a:lnSpc>
                <a:spcPct val="100000"/>
              </a:lnSpc>
              <a:spcBef>
                <a:spcPts val="100"/>
              </a:spcBef>
              <a:buSzPct val="93333"/>
              <a:buFont typeface="Wingdings"/>
              <a:buChar char=""/>
              <a:tabLst>
                <a:tab pos="183515" algn="l"/>
              </a:tabLst>
            </a:pPr>
            <a:r>
              <a:rPr sz="1600" spc="-5" dirty="0">
                <a:latin typeface="Times New Roman"/>
                <a:cs typeface="Times New Roman"/>
              </a:rPr>
              <a:t>Постоянная</a:t>
            </a:r>
            <a:r>
              <a:rPr sz="1600" spc="-30" dirty="0">
                <a:latin typeface="Times New Roman"/>
                <a:cs typeface="Times New Roman"/>
              </a:rPr>
              <a:t> </a:t>
            </a:r>
            <a:r>
              <a:rPr sz="1600" dirty="0">
                <a:latin typeface="Times New Roman"/>
                <a:cs typeface="Times New Roman"/>
              </a:rPr>
              <a:t>численность</a:t>
            </a:r>
            <a:r>
              <a:rPr sz="1600" spc="-15" dirty="0">
                <a:latin typeface="Times New Roman"/>
                <a:cs typeface="Times New Roman"/>
              </a:rPr>
              <a:t> </a:t>
            </a:r>
            <a:r>
              <a:rPr sz="1600" spc="-10" dirty="0">
                <a:latin typeface="Times New Roman"/>
                <a:cs typeface="Times New Roman"/>
              </a:rPr>
              <a:t>работников,</a:t>
            </a:r>
            <a:r>
              <a:rPr sz="1600" spc="-45" dirty="0">
                <a:latin typeface="Times New Roman"/>
                <a:cs typeface="Times New Roman"/>
              </a:rPr>
              <a:t> </a:t>
            </a:r>
            <a:r>
              <a:rPr sz="1600" dirty="0">
                <a:latin typeface="Times New Roman"/>
                <a:cs typeface="Times New Roman"/>
              </a:rPr>
              <a:t>а </a:t>
            </a:r>
            <a:r>
              <a:rPr sz="1600" spc="-5" dirty="0">
                <a:latin typeface="Times New Roman"/>
                <a:cs typeface="Times New Roman"/>
              </a:rPr>
              <a:t>также</a:t>
            </a:r>
            <a:r>
              <a:rPr sz="1600" spc="-10" dirty="0">
                <a:latin typeface="Times New Roman"/>
                <a:cs typeface="Times New Roman"/>
              </a:rPr>
              <a:t> </a:t>
            </a:r>
            <a:r>
              <a:rPr sz="1600" spc="-5" dirty="0">
                <a:latin typeface="Times New Roman"/>
                <a:cs typeface="Times New Roman"/>
              </a:rPr>
              <a:t>оперативная</a:t>
            </a:r>
            <a:r>
              <a:rPr sz="1600" spc="-35" dirty="0">
                <a:latin typeface="Times New Roman"/>
                <a:cs typeface="Times New Roman"/>
              </a:rPr>
              <a:t> </a:t>
            </a:r>
            <a:r>
              <a:rPr sz="1600" spc="-5" dirty="0">
                <a:latin typeface="Times New Roman"/>
                <a:cs typeface="Times New Roman"/>
              </a:rPr>
              <a:t>замена</a:t>
            </a:r>
            <a:r>
              <a:rPr sz="1600" dirty="0">
                <a:latin typeface="Times New Roman"/>
                <a:cs typeface="Times New Roman"/>
              </a:rPr>
              <a:t> </a:t>
            </a:r>
            <a:r>
              <a:rPr sz="1600" spc="-10" dirty="0">
                <a:latin typeface="Times New Roman"/>
                <a:cs typeface="Times New Roman"/>
              </a:rPr>
              <a:t>рабочей</a:t>
            </a:r>
            <a:r>
              <a:rPr sz="1600" spc="-30" dirty="0">
                <a:latin typeface="Times New Roman"/>
                <a:cs typeface="Times New Roman"/>
              </a:rPr>
              <a:t> </a:t>
            </a:r>
            <a:r>
              <a:rPr sz="1600" spc="-5" dirty="0">
                <a:latin typeface="Times New Roman"/>
                <a:cs typeface="Times New Roman"/>
              </a:rPr>
              <a:t>силы</a:t>
            </a:r>
            <a:r>
              <a:rPr sz="1600" dirty="0">
                <a:latin typeface="Times New Roman"/>
                <a:cs typeface="Times New Roman"/>
              </a:rPr>
              <a:t> в</a:t>
            </a:r>
            <a:r>
              <a:rPr sz="1600" spc="-5" dirty="0">
                <a:latin typeface="Times New Roman"/>
                <a:cs typeface="Times New Roman"/>
              </a:rPr>
              <a:t> случае</a:t>
            </a:r>
            <a:r>
              <a:rPr sz="1600" spc="10" dirty="0">
                <a:latin typeface="Times New Roman"/>
                <a:cs typeface="Times New Roman"/>
              </a:rPr>
              <a:t> </a:t>
            </a:r>
            <a:r>
              <a:rPr sz="1600" spc="-15" dirty="0">
                <a:latin typeface="Times New Roman"/>
                <a:cs typeface="Times New Roman"/>
              </a:rPr>
              <a:t>необходимости</a:t>
            </a:r>
            <a:endParaRPr sz="1600" dirty="0">
              <a:latin typeface="Times New Roman"/>
              <a:cs typeface="Times New Roman"/>
            </a:endParaRPr>
          </a:p>
          <a:p>
            <a:pPr>
              <a:lnSpc>
                <a:spcPct val="100000"/>
              </a:lnSpc>
              <a:spcBef>
                <a:spcPts val="15"/>
              </a:spcBef>
              <a:buFont typeface="Wingdings"/>
              <a:buChar char=""/>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25" dirty="0">
                <a:latin typeface="Times New Roman"/>
                <a:cs typeface="Times New Roman"/>
              </a:rPr>
              <a:t>Государство</a:t>
            </a:r>
            <a:r>
              <a:rPr sz="1600" spc="5" dirty="0">
                <a:latin typeface="Times New Roman"/>
                <a:cs typeface="Times New Roman"/>
              </a:rPr>
              <a:t> </a:t>
            </a:r>
            <a:r>
              <a:rPr sz="1600" spc="-10" dirty="0">
                <a:latin typeface="Times New Roman"/>
                <a:cs typeface="Times New Roman"/>
              </a:rPr>
              <a:t>берет</a:t>
            </a:r>
            <a:r>
              <a:rPr sz="1600" spc="-5" dirty="0">
                <a:latin typeface="Times New Roman"/>
                <a:cs typeface="Times New Roman"/>
              </a:rPr>
              <a:t> часть </a:t>
            </a:r>
            <a:r>
              <a:rPr sz="1600" spc="-20" dirty="0">
                <a:latin typeface="Times New Roman"/>
                <a:cs typeface="Times New Roman"/>
              </a:rPr>
              <a:t>расходов</a:t>
            </a:r>
            <a:r>
              <a:rPr sz="1600" spc="5" dirty="0">
                <a:latin typeface="Times New Roman"/>
                <a:cs typeface="Times New Roman"/>
              </a:rPr>
              <a:t> </a:t>
            </a:r>
            <a:r>
              <a:rPr sz="1600" spc="-5" dirty="0">
                <a:latin typeface="Times New Roman"/>
                <a:cs typeface="Times New Roman"/>
              </a:rPr>
              <a:t>по </a:t>
            </a:r>
            <a:r>
              <a:rPr sz="1600" spc="-10" dirty="0">
                <a:latin typeface="Times New Roman"/>
                <a:cs typeface="Times New Roman"/>
              </a:rPr>
              <a:t>обеспечению</a:t>
            </a:r>
            <a:r>
              <a:rPr sz="1600" spc="5" dirty="0">
                <a:latin typeface="Times New Roman"/>
                <a:cs typeface="Times New Roman"/>
              </a:rPr>
              <a:t> </a:t>
            </a:r>
            <a:r>
              <a:rPr sz="1600" spc="-10" dirty="0">
                <a:latin typeface="Times New Roman"/>
                <a:cs typeface="Times New Roman"/>
              </a:rPr>
              <a:t>исправительного</a:t>
            </a:r>
            <a:r>
              <a:rPr sz="1600" spc="-15" dirty="0">
                <a:latin typeface="Times New Roman"/>
                <a:cs typeface="Times New Roman"/>
              </a:rPr>
              <a:t> </a:t>
            </a:r>
            <a:r>
              <a:rPr sz="1600" dirty="0">
                <a:latin typeface="Times New Roman"/>
                <a:cs typeface="Times New Roman"/>
              </a:rPr>
              <a:t>центра</a:t>
            </a:r>
            <a:r>
              <a:rPr sz="1600" spc="-20" dirty="0">
                <a:latin typeface="Times New Roman"/>
                <a:cs typeface="Times New Roman"/>
              </a:rPr>
              <a:t> </a:t>
            </a:r>
            <a:r>
              <a:rPr sz="1600" spc="-5" dirty="0">
                <a:latin typeface="Times New Roman"/>
                <a:cs typeface="Times New Roman"/>
              </a:rPr>
              <a:t>на</a:t>
            </a:r>
            <a:r>
              <a:rPr sz="1600" spc="5" dirty="0">
                <a:latin typeface="Times New Roman"/>
                <a:cs typeface="Times New Roman"/>
              </a:rPr>
              <a:t> </a:t>
            </a:r>
            <a:r>
              <a:rPr sz="1600" spc="-10" dirty="0">
                <a:latin typeface="Times New Roman"/>
                <a:cs typeface="Times New Roman"/>
              </a:rPr>
              <a:t>себя,</a:t>
            </a:r>
            <a:r>
              <a:rPr sz="1600" dirty="0">
                <a:latin typeface="Times New Roman"/>
                <a:cs typeface="Times New Roman"/>
              </a:rPr>
              <a:t> а </a:t>
            </a:r>
            <a:r>
              <a:rPr sz="1600" spc="-5" dirty="0">
                <a:latin typeface="Times New Roman"/>
                <a:cs typeface="Times New Roman"/>
              </a:rPr>
              <a:t>прибыль</a:t>
            </a:r>
            <a:endParaRPr sz="1600" dirty="0">
              <a:latin typeface="Times New Roman"/>
              <a:cs typeface="Times New Roman"/>
            </a:endParaRPr>
          </a:p>
          <a:p>
            <a:pPr marL="12700">
              <a:lnSpc>
                <a:spcPct val="100000"/>
              </a:lnSpc>
              <a:spcBef>
                <a:spcPts val="5"/>
              </a:spcBef>
            </a:pPr>
            <a:r>
              <a:rPr sz="1600" spc="-5" dirty="0">
                <a:latin typeface="Times New Roman"/>
                <a:cs typeface="Times New Roman"/>
              </a:rPr>
              <a:t>при</a:t>
            </a:r>
            <a:r>
              <a:rPr sz="1600" spc="-15" dirty="0">
                <a:latin typeface="Times New Roman"/>
                <a:cs typeface="Times New Roman"/>
              </a:rPr>
              <a:t> этом</a:t>
            </a:r>
            <a:r>
              <a:rPr sz="1600" spc="-20" dirty="0">
                <a:latin typeface="Times New Roman"/>
                <a:cs typeface="Times New Roman"/>
              </a:rPr>
              <a:t> </a:t>
            </a:r>
            <a:r>
              <a:rPr sz="1600" spc="-5" dirty="0">
                <a:latin typeface="Times New Roman"/>
                <a:cs typeface="Times New Roman"/>
              </a:rPr>
              <a:t>полностью</a:t>
            </a:r>
            <a:r>
              <a:rPr sz="1600" spc="-10" dirty="0">
                <a:latin typeface="Times New Roman"/>
                <a:cs typeface="Times New Roman"/>
              </a:rPr>
              <a:t> получает</a:t>
            </a:r>
            <a:r>
              <a:rPr sz="1600" spc="5" dirty="0">
                <a:latin typeface="Times New Roman"/>
                <a:cs typeface="Times New Roman"/>
              </a:rPr>
              <a:t> </a:t>
            </a:r>
            <a:r>
              <a:rPr sz="1600" spc="-5" dirty="0">
                <a:latin typeface="Times New Roman"/>
                <a:cs typeface="Times New Roman"/>
              </a:rPr>
              <a:t>организация</a:t>
            </a:r>
            <a:endParaRPr sz="1600" dirty="0">
              <a:latin typeface="Times New Roman"/>
              <a:cs typeface="Times New Roman"/>
            </a:endParaRPr>
          </a:p>
          <a:p>
            <a:pPr>
              <a:lnSpc>
                <a:spcPct val="100000"/>
              </a:lnSpc>
              <a:spcBef>
                <a:spcPts val="15"/>
              </a:spcBef>
            </a:pPr>
            <a:endParaRPr sz="1600" dirty="0">
              <a:latin typeface="Times New Roman"/>
              <a:cs typeface="Times New Roman"/>
            </a:endParaRPr>
          </a:p>
          <a:p>
            <a:pPr marL="182880" indent="-170815">
              <a:lnSpc>
                <a:spcPct val="100000"/>
              </a:lnSpc>
              <a:buSzPct val="93333"/>
              <a:buFont typeface="Wingdings"/>
              <a:buChar char=""/>
              <a:tabLst>
                <a:tab pos="183515" algn="l"/>
              </a:tabLst>
            </a:pPr>
            <a:r>
              <a:rPr sz="1600" spc="-5" dirty="0">
                <a:latin typeface="Times New Roman"/>
                <a:cs typeface="Times New Roman"/>
              </a:rPr>
              <a:t>Заработная</a:t>
            </a:r>
            <a:r>
              <a:rPr sz="1600" spc="-30" dirty="0">
                <a:latin typeface="Times New Roman"/>
                <a:cs typeface="Times New Roman"/>
              </a:rPr>
              <a:t> </a:t>
            </a:r>
            <a:r>
              <a:rPr sz="1600" spc="-10" dirty="0">
                <a:latin typeface="Times New Roman"/>
                <a:cs typeface="Times New Roman"/>
              </a:rPr>
              <a:t>плата </a:t>
            </a:r>
            <a:r>
              <a:rPr sz="1600" spc="-5" dirty="0">
                <a:latin typeface="Times New Roman"/>
                <a:cs typeface="Times New Roman"/>
              </a:rPr>
              <a:t>не</a:t>
            </a:r>
            <a:r>
              <a:rPr sz="1600" spc="-10" dirty="0">
                <a:latin typeface="Times New Roman"/>
                <a:cs typeface="Times New Roman"/>
              </a:rPr>
              <a:t> ниже минимального</a:t>
            </a:r>
            <a:r>
              <a:rPr sz="1600" dirty="0">
                <a:latin typeface="Times New Roman"/>
                <a:cs typeface="Times New Roman"/>
              </a:rPr>
              <a:t> </a:t>
            </a:r>
            <a:r>
              <a:rPr sz="1600" spc="-10" dirty="0">
                <a:latin typeface="Times New Roman"/>
                <a:cs typeface="Times New Roman"/>
              </a:rPr>
              <a:t>размера оплаты</a:t>
            </a:r>
            <a:r>
              <a:rPr sz="1600" spc="-15" dirty="0">
                <a:latin typeface="Times New Roman"/>
                <a:cs typeface="Times New Roman"/>
              </a:rPr>
              <a:t> </a:t>
            </a:r>
            <a:r>
              <a:rPr sz="1600" spc="-20" dirty="0">
                <a:latin typeface="Times New Roman"/>
                <a:cs typeface="Times New Roman"/>
              </a:rPr>
              <a:t>труда</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448945" algn="just">
              <a:lnSpc>
                <a:spcPct val="100000"/>
              </a:lnSpc>
              <a:buSzPct val="93333"/>
              <a:buFont typeface="Wingdings"/>
              <a:buChar char=""/>
              <a:tabLst>
                <a:tab pos="183515" algn="l"/>
              </a:tabLst>
            </a:pPr>
            <a:r>
              <a:rPr sz="1600" spc="-10" dirty="0">
                <a:latin typeface="Times New Roman"/>
                <a:cs typeface="Times New Roman"/>
              </a:rPr>
              <a:t>Высокая мотивация работников </a:t>
            </a:r>
            <a:r>
              <a:rPr sz="1600" dirty="0">
                <a:latin typeface="Times New Roman"/>
                <a:cs typeface="Times New Roman"/>
              </a:rPr>
              <a:t>в </a:t>
            </a:r>
            <a:r>
              <a:rPr sz="1600" spc="-15" dirty="0">
                <a:latin typeface="Times New Roman"/>
                <a:cs typeface="Times New Roman"/>
              </a:rPr>
              <a:t>качественном </a:t>
            </a:r>
            <a:r>
              <a:rPr sz="1600" spc="-10" dirty="0">
                <a:latin typeface="Times New Roman"/>
                <a:cs typeface="Times New Roman"/>
              </a:rPr>
              <a:t>выполнении </a:t>
            </a:r>
            <a:r>
              <a:rPr sz="1600" spc="-15" dirty="0">
                <a:latin typeface="Times New Roman"/>
                <a:cs typeface="Times New Roman"/>
              </a:rPr>
              <a:t>трудовой </a:t>
            </a:r>
            <a:r>
              <a:rPr sz="1600" spc="-10" dirty="0">
                <a:latin typeface="Times New Roman"/>
                <a:cs typeface="Times New Roman"/>
              </a:rPr>
              <a:t>функции </a:t>
            </a:r>
            <a:r>
              <a:rPr sz="1600" dirty="0">
                <a:latin typeface="Times New Roman"/>
                <a:cs typeface="Times New Roman"/>
              </a:rPr>
              <a:t>(в </a:t>
            </a:r>
            <a:r>
              <a:rPr sz="1600" spc="-5" dirty="0">
                <a:latin typeface="Times New Roman"/>
                <a:cs typeface="Times New Roman"/>
              </a:rPr>
              <a:t>случае </a:t>
            </a:r>
            <a:r>
              <a:rPr sz="1600" spc="-10" dirty="0">
                <a:latin typeface="Times New Roman"/>
                <a:cs typeface="Times New Roman"/>
              </a:rPr>
              <a:t>нарушения </a:t>
            </a:r>
            <a:r>
              <a:rPr sz="1600" spc="-360" dirty="0">
                <a:latin typeface="Times New Roman"/>
                <a:cs typeface="Times New Roman"/>
              </a:rPr>
              <a:t> </a:t>
            </a:r>
            <a:r>
              <a:rPr sz="1600" spc="-15" dirty="0">
                <a:latin typeface="Times New Roman"/>
                <a:cs typeface="Times New Roman"/>
              </a:rPr>
              <a:t>трудовой </a:t>
            </a:r>
            <a:r>
              <a:rPr sz="1600" spc="-5" dirty="0">
                <a:latin typeface="Times New Roman"/>
                <a:cs typeface="Times New Roman"/>
              </a:rPr>
              <a:t>дисциплины </a:t>
            </a:r>
            <a:r>
              <a:rPr sz="1600" spc="-10" dirty="0">
                <a:latin typeface="Times New Roman"/>
                <a:cs typeface="Times New Roman"/>
              </a:rPr>
              <a:t>действующим </a:t>
            </a:r>
            <a:r>
              <a:rPr sz="1600" spc="-15" dirty="0">
                <a:latin typeface="Times New Roman"/>
                <a:cs typeface="Times New Roman"/>
              </a:rPr>
              <a:t>законодательством </a:t>
            </a:r>
            <a:r>
              <a:rPr sz="1600" spc="-5" dirty="0">
                <a:latin typeface="Times New Roman"/>
                <a:cs typeface="Times New Roman"/>
              </a:rPr>
              <a:t>предусмотрена </a:t>
            </a:r>
            <a:r>
              <a:rPr sz="1600" spc="-10" dirty="0">
                <a:latin typeface="Times New Roman"/>
                <a:cs typeface="Times New Roman"/>
              </a:rPr>
              <a:t>замена принудительных </a:t>
            </a:r>
            <a:r>
              <a:rPr sz="1600" spc="-5" dirty="0">
                <a:latin typeface="Times New Roman"/>
                <a:cs typeface="Times New Roman"/>
              </a:rPr>
              <a:t>работ </a:t>
            </a:r>
            <a:r>
              <a:rPr sz="1600" dirty="0">
                <a:latin typeface="Times New Roman"/>
                <a:cs typeface="Times New Roman"/>
              </a:rPr>
              <a:t> </a:t>
            </a:r>
            <a:r>
              <a:rPr sz="1600" spc="-5" dirty="0">
                <a:latin typeface="Times New Roman"/>
                <a:cs typeface="Times New Roman"/>
              </a:rPr>
              <a:t>на</a:t>
            </a:r>
            <a:r>
              <a:rPr sz="1600" spc="-10" dirty="0">
                <a:latin typeface="Times New Roman"/>
                <a:cs typeface="Times New Roman"/>
              </a:rPr>
              <a:t> лишение свободы)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82880" indent="-170815" algn="just">
              <a:lnSpc>
                <a:spcPct val="100000"/>
              </a:lnSpc>
              <a:buSzPct val="93333"/>
              <a:buFont typeface="Wingdings"/>
              <a:buChar char=""/>
              <a:tabLst>
                <a:tab pos="183515" algn="l"/>
              </a:tabLst>
            </a:pPr>
            <a:r>
              <a:rPr sz="1600" spc="-10" dirty="0">
                <a:latin typeface="Times New Roman"/>
                <a:cs typeface="Times New Roman"/>
              </a:rPr>
              <a:t>Осужденные</a:t>
            </a:r>
            <a:r>
              <a:rPr sz="1600" spc="15" dirty="0">
                <a:latin typeface="Times New Roman"/>
                <a:cs typeface="Times New Roman"/>
              </a:rPr>
              <a:t> </a:t>
            </a:r>
            <a:r>
              <a:rPr sz="1600" spc="-5" dirty="0">
                <a:latin typeface="Times New Roman"/>
                <a:cs typeface="Times New Roman"/>
              </a:rPr>
              <a:t>не </a:t>
            </a:r>
            <a:r>
              <a:rPr sz="1600" spc="-10" dirty="0">
                <a:latin typeface="Times New Roman"/>
                <a:cs typeface="Times New Roman"/>
              </a:rPr>
              <a:t>вправе</a:t>
            </a:r>
            <a:r>
              <a:rPr sz="1600" spc="5" dirty="0">
                <a:latin typeface="Times New Roman"/>
                <a:cs typeface="Times New Roman"/>
              </a:rPr>
              <a:t> </a:t>
            </a:r>
            <a:r>
              <a:rPr sz="1600" spc="-15" dirty="0">
                <a:latin typeface="Times New Roman"/>
                <a:cs typeface="Times New Roman"/>
              </a:rPr>
              <a:t>отказаться</a:t>
            </a:r>
            <a:r>
              <a:rPr sz="1600" spc="-25" dirty="0">
                <a:latin typeface="Times New Roman"/>
                <a:cs typeface="Times New Roman"/>
              </a:rPr>
              <a:t> </a:t>
            </a:r>
            <a:r>
              <a:rPr sz="1600" spc="-10" dirty="0">
                <a:latin typeface="Times New Roman"/>
                <a:cs typeface="Times New Roman"/>
              </a:rPr>
              <a:t>от предложенной</a:t>
            </a:r>
            <a:r>
              <a:rPr sz="1600" spc="-15" dirty="0">
                <a:latin typeface="Times New Roman"/>
                <a:cs typeface="Times New Roman"/>
              </a:rPr>
              <a:t> </a:t>
            </a:r>
            <a:r>
              <a:rPr sz="1600" spc="-5" dirty="0">
                <a:latin typeface="Times New Roman"/>
                <a:cs typeface="Times New Roman"/>
              </a:rPr>
              <a:t>работы</a:t>
            </a:r>
            <a:endParaRPr sz="1600" dirty="0">
              <a:latin typeface="Times New Roman"/>
              <a:cs typeface="Times New Roman"/>
            </a:endParaRPr>
          </a:p>
          <a:p>
            <a:pPr>
              <a:lnSpc>
                <a:spcPct val="100000"/>
              </a:lnSpc>
              <a:spcBef>
                <a:spcPts val="20"/>
              </a:spcBef>
              <a:buFont typeface="Wingdings"/>
              <a:buChar char=""/>
            </a:pPr>
            <a:endParaRPr sz="1600" dirty="0">
              <a:latin typeface="Times New Roman"/>
              <a:cs typeface="Times New Roman"/>
            </a:endParaRPr>
          </a:p>
          <a:p>
            <a:pPr marL="12700" marR="5080">
              <a:lnSpc>
                <a:spcPct val="100000"/>
              </a:lnSpc>
              <a:buSzPct val="93333"/>
              <a:buFont typeface="Wingdings"/>
              <a:buChar char=""/>
              <a:tabLst>
                <a:tab pos="183515" algn="l"/>
              </a:tabLst>
            </a:pPr>
            <a:r>
              <a:rPr sz="1600" spc="-10" dirty="0">
                <a:latin typeface="Times New Roman"/>
                <a:cs typeface="Times New Roman"/>
              </a:rPr>
              <a:t>Организациям,</a:t>
            </a:r>
            <a:r>
              <a:rPr sz="1600" dirty="0">
                <a:latin typeface="Times New Roman"/>
                <a:cs typeface="Times New Roman"/>
              </a:rPr>
              <a:t> </a:t>
            </a:r>
            <a:r>
              <a:rPr sz="1600" spc="-10" dirty="0">
                <a:latin typeface="Times New Roman"/>
                <a:cs typeface="Times New Roman"/>
              </a:rPr>
              <a:t>квотирующим</a:t>
            </a:r>
            <a:r>
              <a:rPr sz="1600" spc="5" dirty="0">
                <a:latin typeface="Times New Roman"/>
                <a:cs typeface="Times New Roman"/>
              </a:rPr>
              <a:t> </a:t>
            </a:r>
            <a:r>
              <a:rPr sz="1600" spc="-5" dirty="0">
                <a:latin typeface="Times New Roman"/>
                <a:cs typeface="Times New Roman"/>
              </a:rPr>
              <a:t>рабочие</a:t>
            </a:r>
            <a:r>
              <a:rPr sz="1600" spc="-20" dirty="0">
                <a:latin typeface="Times New Roman"/>
                <a:cs typeface="Times New Roman"/>
              </a:rPr>
              <a:t> </a:t>
            </a:r>
            <a:r>
              <a:rPr sz="1600" spc="5" dirty="0">
                <a:latin typeface="Times New Roman"/>
                <a:cs typeface="Times New Roman"/>
              </a:rPr>
              <a:t>места</a:t>
            </a:r>
            <a:r>
              <a:rPr sz="1600" dirty="0">
                <a:latin typeface="Times New Roman"/>
                <a:cs typeface="Times New Roman"/>
              </a:rPr>
              <a:t> для </a:t>
            </a:r>
            <a:r>
              <a:rPr sz="1600" spc="-5" dirty="0">
                <a:latin typeface="Times New Roman"/>
                <a:cs typeface="Times New Roman"/>
              </a:rPr>
              <a:t>лиц</a:t>
            </a:r>
            <a:r>
              <a:rPr sz="1600" spc="5" dirty="0">
                <a:latin typeface="Times New Roman"/>
                <a:cs typeface="Times New Roman"/>
              </a:rPr>
              <a:t> </a:t>
            </a:r>
            <a:r>
              <a:rPr sz="1600" spc="-5" dirty="0">
                <a:latin typeface="Times New Roman"/>
                <a:cs typeface="Times New Roman"/>
              </a:rPr>
              <a:t>данной </a:t>
            </a:r>
            <a:r>
              <a:rPr sz="1600" spc="-15" dirty="0">
                <a:latin typeface="Times New Roman"/>
                <a:cs typeface="Times New Roman"/>
              </a:rPr>
              <a:t>категории,</a:t>
            </a:r>
            <a:r>
              <a:rPr sz="1600" spc="-20" dirty="0">
                <a:latin typeface="Times New Roman"/>
                <a:cs typeface="Times New Roman"/>
              </a:rPr>
              <a:t> </a:t>
            </a:r>
            <a:r>
              <a:rPr sz="1600" spc="-5" dirty="0">
                <a:latin typeface="Times New Roman"/>
                <a:cs typeface="Times New Roman"/>
              </a:rPr>
              <a:t>могут предоставляться</a:t>
            </a:r>
            <a:r>
              <a:rPr sz="1600" dirty="0">
                <a:latin typeface="Times New Roman"/>
                <a:cs typeface="Times New Roman"/>
              </a:rPr>
              <a:t> </a:t>
            </a:r>
            <a:r>
              <a:rPr sz="1600" spc="-10" dirty="0">
                <a:latin typeface="Times New Roman"/>
                <a:cs typeface="Times New Roman"/>
              </a:rPr>
              <a:t>субсидии </a:t>
            </a:r>
            <a:r>
              <a:rPr sz="1600" spc="-5" dirty="0">
                <a:latin typeface="Times New Roman"/>
                <a:cs typeface="Times New Roman"/>
              </a:rPr>
              <a:t> </a:t>
            </a:r>
            <a:r>
              <a:rPr sz="1600" dirty="0">
                <a:latin typeface="Times New Roman"/>
                <a:cs typeface="Times New Roman"/>
              </a:rPr>
              <a:t>для </a:t>
            </a:r>
            <a:r>
              <a:rPr sz="1600" spc="-10" dirty="0">
                <a:latin typeface="Times New Roman"/>
                <a:cs typeface="Times New Roman"/>
              </a:rPr>
              <a:t>оплаты </a:t>
            </a:r>
            <a:r>
              <a:rPr sz="1600" spc="-20" dirty="0">
                <a:latin typeface="Times New Roman"/>
                <a:cs typeface="Times New Roman"/>
              </a:rPr>
              <a:t>труда </a:t>
            </a:r>
            <a:r>
              <a:rPr sz="1600" spc="-5" dirty="0">
                <a:latin typeface="Times New Roman"/>
                <a:cs typeface="Times New Roman"/>
              </a:rPr>
              <a:t>осужденных </a:t>
            </a:r>
            <a:r>
              <a:rPr sz="1600" dirty="0">
                <a:latin typeface="Times New Roman"/>
                <a:cs typeface="Times New Roman"/>
              </a:rPr>
              <a:t>к </a:t>
            </a:r>
            <a:r>
              <a:rPr sz="1600" spc="-10" dirty="0">
                <a:latin typeface="Times New Roman"/>
                <a:cs typeface="Times New Roman"/>
              </a:rPr>
              <a:t>принудительным </a:t>
            </a:r>
            <a:r>
              <a:rPr sz="1600" spc="-5" dirty="0">
                <a:latin typeface="Times New Roman"/>
                <a:cs typeface="Times New Roman"/>
              </a:rPr>
              <a:t>работам, </a:t>
            </a:r>
            <a:r>
              <a:rPr sz="1600" spc="-10" dirty="0">
                <a:latin typeface="Times New Roman"/>
                <a:cs typeface="Times New Roman"/>
              </a:rPr>
              <a:t>размер </a:t>
            </a:r>
            <a:r>
              <a:rPr sz="1600" dirty="0">
                <a:latin typeface="Times New Roman"/>
                <a:cs typeface="Times New Roman"/>
              </a:rPr>
              <a:t>и </a:t>
            </a:r>
            <a:r>
              <a:rPr sz="1600" spc="-5" dirty="0">
                <a:latin typeface="Times New Roman"/>
                <a:cs typeface="Times New Roman"/>
              </a:rPr>
              <a:t>порядок </a:t>
            </a:r>
            <a:r>
              <a:rPr sz="1600" spc="-20" dirty="0">
                <a:latin typeface="Times New Roman"/>
                <a:cs typeface="Times New Roman"/>
              </a:rPr>
              <a:t>которых </a:t>
            </a:r>
            <a:r>
              <a:rPr sz="1600" spc="-5" dirty="0">
                <a:latin typeface="Times New Roman"/>
                <a:cs typeface="Times New Roman"/>
              </a:rPr>
              <a:t>определяется органом </a:t>
            </a:r>
            <a:r>
              <a:rPr sz="1600" spc="-360" dirty="0">
                <a:latin typeface="Times New Roman"/>
                <a:cs typeface="Times New Roman"/>
              </a:rPr>
              <a:t> </a:t>
            </a:r>
            <a:r>
              <a:rPr sz="1600" spc="-5" dirty="0">
                <a:latin typeface="Times New Roman"/>
                <a:cs typeface="Times New Roman"/>
              </a:rPr>
              <a:t>исполнительной</a:t>
            </a:r>
            <a:r>
              <a:rPr sz="1600" spc="-30" dirty="0">
                <a:latin typeface="Times New Roman"/>
                <a:cs typeface="Times New Roman"/>
              </a:rPr>
              <a:t> </a:t>
            </a:r>
            <a:r>
              <a:rPr sz="1600" spc="-10" dirty="0">
                <a:latin typeface="Times New Roman"/>
                <a:cs typeface="Times New Roman"/>
              </a:rPr>
              <a:t>власти</a:t>
            </a:r>
            <a:r>
              <a:rPr sz="1600" spc="10" dirty="0">
                <a:latin typeface="Times New Roman"/>
                <a:cs typeface="Times New Roman"/>
              </a:rPr>
              <a:t> </a:t>
            </a:r>
            <a:r>
              <a:rPr sz="1600" spc="-15" dirty="0">
                <a:latin typeface="Times New Roman"/>
                <a:cs typeface="Times New Roman"/>
              </a:rPr>
              <a:t>субъекта</a:t>
            </a:r>
            <a:r>
              <a:rPr sz="1600" spc="-10" dirty="0">
                <a:latin typeface="Times New Roman"/>
                <a:cs typeface="Times New Roman"/>
              </a:rPr>
              <a:t> </a:t>
            </a:r>
            <a:r>
              <a:rPr sz="1600" spc="-15" dirty="0">
                <a:latin typeface="Times New Roman"/>
                <a:cs typeface="Times New Roman"/>
              </a:rPr>
              <a:t>Российской</a:t>
            </a:r>
            <a:r>
              <a:rPr sz="1600" spc="-40" dirty="0">
                <a:latin typeface="Times New Roman"/>
                <a:cs typeface="Times New Roman"/>
              </a:rPr>
              <a:t> </a:t>
            </a:r>
            <a:r>
              <a:rPr sz="1600" spc="-5" dirty="0">
                <a:latin typeface="Times New Roman"/>
                <a:cs typeface="Times New Roman"/>
              </a:rPr>
              <a:t>Федерации</a:t>
            </a:r>
            <a:r>
              <a:rPr sz="1600" dirty="0">
                <a:latin typeface="Times New Roman"/>
                <a:cs typeface="Times New Roman"/>
              </a:rPr>
              <a:t> </a:t>
            </a:r>
            <a:r>
              <a:rPr sz="1600" spc="-5" dirty="0">
                <a:latin typeface="Times New Roman"/>
                <a:cs typeface="Times New Roman"/>
              </a:rPr>
              <a:t>самостоятельно</a:t>
            </a:r>
            <a:endParaRPr sz="1600" dirty="0">
              <a:latin typeface="Times New Roman"/>
              <a:cs typeface="Times New Roman"/>
            </a:endParaRPr>
          </a:p>
        </p:txBody>
      </p:sp>
      <p:sp>
        <p:nvSpPr>
          <p:cNvPr id="4" name="object 4"/>
          <p:cNvSpPr txBox="1">
            <a:spLocks noGrp="1"/>
          </p:cNvSpPr>
          <p:nvPr>
            <p:ph type="title"/>
          </p:nvPr>
        </p:nvSpPr>
        <p:spPr>
          <a:xfrm>
            <a:off x="2065401" y="547522"/>
            <a:ext cx="5012690" cy="690574"/>
          </a:xfrm>
          <a:prstGeom prst="rect">
            <a:avLst/>
          </a:prstGeom>
        </p:spPr>
        <p:txBody>
          <a:bodyPr vert="horz" wrap="square" lIns="0" tIns="13335" rIns="0" bIns="0" rtlCol="0">
            <a:spAutoFit/>
          </a:bodyPr>
          <a:lstStyle/>
          <a:p>
            <a:pPr marL="12700">
              <a:lnSpc>
                <a:spcPct val="100000"/>
              </a:lnSpc>
              <a:spcBef>
                <a:spcPts val="105"/>
              </a:spcBef>
            </a:pPr>
            <a:r>
              <a:rPr sz="4400" b="1" spc="-40" dirty="0">
                <a:latin typeface="Times New Roman" pitchFamily="18" charset="0"/>
                <a:cs typeface="Times New Roman" pitchFamily="18" charset="0"/>
              </a:rPr>
              <a:t>Выгода</a:t>
            </a:r>
            <a:r>
              <a:rPr sz="4400" b="1" spc="-45" dirty="0">
                <a:latin typeface="Times New Roman" pitchFamily="18" charset="0"/>
                <a:cs typeface="Times New Roman" pitchFamily="18" charset="0"/>
              </a:rPr>
              <a:t> </a:t>
            </a:r>
            <a:r>
              <a:rPr sz="4400" b="1" dirty="0">
                <a:latin typeface="Times New Roman" pitchFamily="18" charset="0"/>
                <a:cs typeface="Times New Roman" pitchFamily="18" charset="0"/>
              </a:rPr>
              <a:t>для</a:t>
            </a:r>
            <a:r>
              <a:rPr sz="4400" b="1" spc="-45" dirty="0">
                <a:latin typeface="Times New Roman" pitchFamily="18" charset="0"/>
                <a:cs typeface="Times New Roman" pitchFamily="18" charset="0"/>
              </a:rPr>
              <a:t> </a:t>
            </a:r>
            <a:r>
              <a:rPr sz="4400" b="1" spc="10" dirty="0">
                <a:latin typeface="Times New Roman" pitchFamily="18" charset="0"/>
                <a:cs typeface="Times New Roman" pitchFamily="18" charset="0"/>
              </a:rPr>
              <a:t>бизнеса</a:t>
            </a:r>
            <a:endParaRPr sz="4400" b="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620688"/>
            <a:ext cx="6552728" cy="646331"/>
          </a:xfrm>
          <a:prstGeom prst="rect">
            <a:avLst/>
          </a:prstGeom>
          <a:noFill/>
        </p:spPr>
        <p:txBody>
          <a:bodyPr wrap="square" rtlCol="0">
            <a:spAutoFit/>
          </a:bodyPr>
          <a:lstStyle/>
          <a:p>
            <a:pPr algn="ctr"/>
            <a:r>
              <a:rPr lang="ru-RU" b="1" dirty="0">
                <a:solidFill>
                  <a:schemeClr val="accent3">
                    <a:lumMod val="75000"/>
                  </a:schemeClr>
                </a:solidFill>
                <a:latin typeface="Times New Roman" pitchFamily="18" charset="0"/>
                <a:cs typeface="Times New Roman" pitchFamily="18" charset="0"/>
              </a:rPr>
              <a:t>Основные сферы деятельности, в которых используется труд осужденных к принудительным работам</a:t>
            </a:r>
          </a:p>
        </p:txBody>
      </p:sp>
      <p:graphicFrame>
        <p:nvGraphicFramePr>
          <p:cNvPr id="8" name="Схема 7"/>
          <p:cNvGraphicFramePr/>
          <p:nvPr/>
        </p:nvGraphicFramePr>
        <p:xfrm>
          <a:off x="251520" y="1196752"/>
          <a:ext cx="856895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146</TotalTime>
  <Words>900</Words>
  <Application>Microsoft Office PowerPoint</Application>
  <PresentationFormat>Экран (4:3)</PresentationFormat>
  <Paragraphs>120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«СОЗДАНИЕ УЧАСТКОВ ИСПРАВИТЕЛЬНЫХ ЦЕНТРОВ НА БАЗЕ ОБЪЕКТОВ ПРЕДПРИЯТИЯ»</vt:lpstr>
      <vt:lpstr>Слайд 2</vt:lpstr>
      <vt:lpstr>Особенности отбывания наказания  в виде принудительных работ</vt:lpstr>
      <vt:lpstr>Порядок взаимодействия со ФСИН России</vt:lpstr>
      <vt:lpstr>Требования к оборудованию общежития, передаваемого</vt:lpstr>
      <vt:lpstr>Заработная плата осужденных к принудительным работам</vt:lpstr>
      <vt:lpstr>Выгода для бизнеса</vt:lpstr>
      <vt:lpstr>Слайд 8</vt:lpstr>
      <vt:lpstr>Слайд 9</vt:lpstr>
      <vt:lpstr>БЫСТРОВОЗВОДИМЫЕ ЗДАНИЯ ИЦ (УФИЦ)</vt:lpstr>
      <vt:lpstr>БЫСТРОВОЗВОДИМЫЕ ЗДАНИЯ ИЦ (УФИЦ)</vt:lpstr>
      <vt:lpstr>Созданные исправительные центры в Нижегородской области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СОЗДАНИЕ УЧАСТКОВ ИСПРАВИТЕЛЬНЫХ ЦЕНТРОВ</dc:title>
  <dc:creator>borovov</dc:creator>
  <cp:lastModifiedBy>usertrud</cp:lastModifiedBy>
  <cp:revision>18</cp:revision>
  <cp:lastPrinted>2022-04-22T12:32:18Z</cp:lastPrinted>
  <dcterms:created xsi:type="dcterms:W3CDTF">2022-04-21T06:25:48Z</dcterms:created>
  <dcterms:modified xsi:type="dcterms:W3CDTF">2022-06-15T10:03:41Z</dcterms:modified>
</cp:coreProperties>
</file>